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9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0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1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4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5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6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7" r:id="rId2"/>
    <p:sldMasterId id="2147483701" r:id="rId3"/>
    <p:sldMasterId id="2147483713" r:id="rId4"/>
    <p:sldMasterId id="2147483738" r:id="rId5"/>
    <p:sldMasterId id="2147483748" r:id="rId6"/>
    <p:sldMasterId id="2147483785" r:id="rId7"/>
    <p:sldMasterId id="2147483794" r:id="rId8"/>
    <p:sldMasterId id="2147483816" r:id="rId9"/>
    <p:sldMasterId id="2147483827" r:id="rId10"/>
    <p:sldMasterId id="2147483840" r:id="rId11"/>
    <p:sldMasterId id="2147483852" r:id="rId12"/>
    <p:sldMasterId id="2147483863" r:id="rId13"/>
    <p:sldMasterId id="2147483872" r:id="rId14"/>
    <p:sldMasterId id="2147483881" r:id="rId15"/>
    <p:sldMasterId id="2147483890" r:id="rId16"/>
    <p:sldMasterId id="2147483902" r:id="rId17"/>
  </p:sldMasterIdLst>
  <p:notesMasterIdLst>
    <p:notesMasterId r:id="rId27"/>
  </p:notesMasterIdLst>
  <p:sldIdLst>
    <p:sldId id="268" r:id="rId18"/>
    <p:sldId id="343" r:id="rId19"/>
    <p:sldId id="345" r:id="rId20"/>
    <p:sldId id="346" r:id="rId21"/>
    <p:sldId id="347" r:id="rId22"/>
    <p:sldId id="318" r:id="rId23"/>
    <p:sldId id="348" r:id="rId24"/>
    <p:sldId id="349" r:id="rId25"/>
    <p:sldId id="350" r:id="rId26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6287B6D3-ED15-4D47-B6D7-3CFCF85E0DC4}">
          <p14:sldIdLst>
            <p14:sldId id="268"/>
          </p14:sldIdLst>
        </p14:section>
        <p14:section name="Openstack perimeter" id="{530D42CD-8255-4B8A-9C96-E5889853D73F}">
          <p14:sldIdLst>
            <p14:sldId id="343"/>
            <p14:sldId id="345"/>
            <p14:sldId id="346"/>
            <p14:sldId id="347"/>
          </p14:sldIdLst>
        </p14:section>
        <p14:section name="context" id="{6A64A3A6-685B-4A11-B351-359C05332561}">
          <p14:sldIdLst>
            <p14:sldId id="318"/>
            <p14:sldId id="348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 xmlns="">
        <p15:guide id="9" orient="horz" pos="169">
          <p15:clr>
            <a:srgbClr val="A4A3A4"/>
          </p15:clr>
        </p15:guide>
        <p15:guide id="10" pos="2880">
          <p15:clr>
            <a:srgbClr val="A4A3A4"/>
          </p15:clr>
        </p15:guide>
        <p15:guide id="11" pos="198" userDrawn="1">
          <p15:clr>
            <a:srgbClr val="A4A3A4"/>
          </p15:clr>
        </p15:guide>
        <p15:guide id="12" pos="5562" userDrawn="1">
          <p15:clr>
            <a:srgbClr val="A4A3A4"/>
          </p15:clr>
        </p15:guide>
        <p15:guide id="13" orient="horz" pos="637" userDrawn="1">
          <p15:clr>
            <a:srgbClr val="A4A3A4"/>
          </p15:clr>
        </p15:guide>
        <p15:guide id="14" orient="horz" pos="746" userDrawn="1">
          <p15:clr>
            <a:srgbClr val="A4A3A4"/>
          </p15:clr>
        </p15:guide>
        <p15:guide id="15" orient="horz" pos="1619" userDrawn="1">
          <p15:clr>
            <a:srgbClr val="A4A3A4"/>
          </p15:clr>
        </p15:guide>
        <p15:guide id="16" orient="horz" pos="28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49C"/>
    <a:srgbClr val="FF0000"/>
    <a:srgbClr val="FFFF00"/>
    <a:srgbClr val="00B050"/>
    <a:srgbClr val="37CBFF"/>
    <a:srgbClr val="00B0F0"/>
    <a:srgbClr val="B9E5CF"/>
    <a:srgbClr val="C00000"/>
    <a:srgbClr val="0DFF7A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4" autoAdjust="0"/>
    <p:restoredTop sz="97986" autoAdjust="0"/>
  </p:normalViewPr>
  <p:slideViewPr>
    <p:cSldViewPr showGuides="1">
      <p:cViewPr varScale="1">
        <p:scale>
          <a:sx n="116" d="100"/>
          <a:sy n="116" d="100"/>
        </p:scale>
        <p:origin x="-108" y="-210"/>
      </p:cViewPr>
      <p:guideLst>
        <p:guide orient="horz" pos="169"/>
        <p:guide orient="horz" pos="637"/>
        <p:guide orient="horz" pos="746"/>
        <p:guide orient="horz" pos="1619"/>
        <p:guide orient="horz" pos="2866"/>
        <p:guide pos="2880"/>
        <p:guide pos="198"/>
        <p:guide pos="5562"/>
      </p:guideLst>
    </p:cSldViewPr>
  </p:slideViewPr>
  <p:outlineViewPr>
    <p:cViewPr>
      <p:scale>
        <a:sx n="33" d="100"/>
        <a:sy n="33" d="100"/>
      </p:scale>
      <p:origin x="0" y="1495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55 Roman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55 Roman" panose="020B0604020202020204" pitchFamily="34" charset="0"/>
              </a:defRPr>
            </a:lvl1pPr>
          </a:lstStyle>
          <a:p>
            <a:fld id="{14F63557-65CD-470F-8999-4C3C411BE899}" type="datetimeFigureOut">
              <a:rPr lang="en-GB" smtClean="0"/>
              <a:pPr/>
              <a:t>01/02/2018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55 Roman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55 Roman" panose="020B0604020202020204" pitchFamily="34" charset="0"/>
              </a:defRPr>
            </a:lvl1pPr>
          </a:lstStyle>
          <a:p>
            <a:fld id="{885932DF-9606-4758-A2B5-AF1153FB1AB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8266" y="4721940"/>
            <a:ext cx="6052256" cy="4473416"/>
          </a:xfrm>
          <a:prstGeom prst="rect">
            <a:avLst/>
          </a:prstGeom>
        </p:spPr>
        <p:txBody>
          <a:bodyPr vert="horz" lIns="91440" tIns="45720" rIns="180000" bIns="45720" rtlCol="0"/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230188" marR="0" lvl="1" indent="-138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Second level</a:t>
            </a:r>
          </a:p>
          <a:p>
            <a:pPr marL="360363" marR="0" lvl="2" indent="-147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522288" marR="0" lvl="3" indent="-138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668338" marR="0" lvl="4" indent="-146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Fifth level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22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92075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1pPr>
    <a:lvl2pPr marL="230188" marR="0" indent="-138113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Wingdings" panose="05000000000000000000" pitchFamily="2" charset="2"/>
      <a:buChar char="§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2pPr>
    <a:lvl3pPr marL="360363" marR="0" indent="-147638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3pPr>
    <a:lvl4pPr marL="522288" marR="0" indent="-138113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4pPr>
    <a:lvl5pPr marL="668338" marR="0" indent="-14605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7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57" y="4749152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3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42" y="267626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3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38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</a:t>
            </a:r>
            <a:r>
              <a:rPr lang="en-US" dirty="0" smtClean="0"/>
              <a:t>name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49" y="4233871"/>
            <a:ext cx="612775" cy="612775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23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8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42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21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8" y="33973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858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42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8" y="33973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77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4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88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629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1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uc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16213" y="302400"/>
            <a:ext cx="7084800" cy="7371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fr-FR" dirty="0" smtClean="0"/>
              <a:t>pour ajouter une diapo différente &gt; Accueil &gt; Nouvelle diapositive (puis cliquez menu déroulant) </a:t>
            </a:r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43000" y="1329929"/>
            <a:ext cx="7058025" cy="2915840"/>
          </a:xfrm>
        </p:spPr>
        <p:txBody>
          <a:bodyPr/>
          <a:lstStyle>
            <a:lvl1pPr>
              <a:defRPr sz="1350" baseline="0"/>
            </a:lvl1pPr>
            <a:lvl2pPr>
              <a:spcAft>
                <a:spcPct val="0"/>
              </a:spcAft>
              <a:buFont typeface="Arial" charset="0"/>
              <a:buChar char="–"/>
              <a:defRPr/>
            </a:lvl2pPr>
          </a:lstStyle>
          <a:p>
            <a:r>
              <a:rPr lang="fr-FR" dirty="0" smtClean="0"/>
              <a:t>écrivez le texte ici, si besoin sélectionnez une icône ci-dessous pour ajouter un tableau, un graphique, un </a:t>
            </a:r>
            <a:r>
              <a:rPr lang="fr-FR" dirty="0" err="1" smtClean="0"/>
              <a:t>SmartArt</a:t>
            </a:r>
            <a:r>
              <a:rPr lang="fr-FR" dirty="0" smtClean="0"/>
              <a:t>, une image ou une vidéo</a:t>
            </a:r>
            <a:endParaRPr lang="fr-FR" dirty="0"/>
          </a:p>
        </p:txBody>
      </p:sp>
      <p:sp>
        <p:nvSpPr>
          <p:cNvPr id="4" name="Rectangle 762"/>
          <p:cNvSpPr>
            <a:spLocks noChangeArrowheads="1"/>
          </p:cNvSpPr>
          <p:nvPr/>
        </p:nvSpPr>
        <p:spPr bwMode="auto">
          <a:xfrm>
            <a:off x="1005508" y="4806555"/>
            <a:ext cx="2795588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/>
          <a:p>
            <a:pPr defTabSz="712253"/>
            <a:r>
              <a:rPr lang="en-GB" sz="750" dirty="0" smtClean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t>interne</a:t>
            </a:r>
            <a:r>
              <a:rPr lang="en-US" sz="750" dirty="0" smtClean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750" dirty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t>Orange</a:t>
            </a:r>
          </a:p>
        </p:txBody>
      </p:sp>
      <p:sp>
        <p:nvSpPr>
          <p:cNvPr id="5" name="Rectangle 762"/>
          <p:cNvSpPr>
            <a:spLocks noChangeArrowheads="1"/>
          </p:cNvSpPr>
          <p:nvPr/>
        </p:nvSpPr>
        <p:spPr bwMode="auto">
          <a:xfrm>
            <a:off x="395536" y="4806555"/>
            <a:ext cx="504056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/>
          <a:p>
            <a:pPr defTabSz="712253"/>
            <a:fld id="{EFE14BF7-218F-4596-8202-541E14B3C423}" type="slidenum">
              <a:rPr lang="en-US" sz="750" smtClean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pPr defTabSz="712253"/>
              <a:t>‹N°›</a:t>
            </a:fld>
            <a:endParaRPr lang="en-US" sz="750" dirty="0">
              <a:solidFill>
                <a:prstClr val="white">
                  <a:lumMod val="50000"/>
                </a:prstClr>
              </a:solidFill>
              <a:latin typeface="Helvetica 55 Roman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7951" y="4469091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2253" fontAlgn="base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27" y="4130675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6396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white title_holding slide slide fo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pt-buyin-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 t="92896" r="86615" b="2"/>
          <a:stretch/>
        </p:blipFill>
        <p:spPr bwMode="auto">
          <a:xfrm>
            <a:off x="0" y="4624516"/>
            <a:ext cx="1396314" cy="51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96251" y="5011344"/>
            <a:ext cx="844550" cy="404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>
          <a:xfrm>
            <a:off x="5935667" y="4896894"/>
            <a:ext cx="2497137" cy="15388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rgbClr val="000000">
                    <a:tint val="75000"/>
                  </a:srgbClr>
                </a:solidFill>
              </a:rPr>
              <a:t>Orange </a:t>
            </a:r>
            <a:r>
              <a:rPr lang="fr-FR" dirty="0" err="1" smtClean="0">
                <a:solidFill>
                  <a:srgbClr val="000000">
                    <a:tint val="75000"/>
                  </a:srgbClr>
                </a:solidFill>
              </a:rPr>
              <a:t>restricted</a:t>
            </a:r>
            <a:endParaRPr lang="fr-FR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700616" y="1416252"/>
            <a:ext cx="7733777" cy="1102519"/>
          </a:xfrm>
        </p:spPr>
        <p:txBody>
          <a:bodyPr/>
          <a:lstStyle>
            <a:lvl1pPr>
              <a:defRPr sz="3200" b="0" cap="all" baseline="0" smtClean="0">
                <a:solidFill>
                  <a:schemeClr val="tx2"/>
                </a:solidFill>
                <a:ea typeface="ＭＳ Ｐゴシック" pitchFamily="34" charset="-128"/>
                <a:cs typeface="Geneva"/>
              </a:defRPr>
            </a:lvl1pPr>
          </a:lstStyle>
          <a:p>
            <a:r>
              <a:rPr lang="fr-FR" smtClean="0"/>
              <a:t>Modifiez le style du titre</a:t>
            </a:r>
            <a:endParaRPr lang="de-DE" dirty="0" smtClean="0"/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0612" y="2205733"/>
            <a:ext cx="7720238" cy="614363"/>
          </a:xfrm>
        </p:spPr>
        <p:txBody>
          <a:bodyPr/>
          <a:lstStyle>
            <a:lvl1pPr>
              <a:defRPr sz="1800" b="0" smtClean="0">
                <a:solidFill>
                  <a:schemeClr val="tx1"/>
                </a:solidFill>
                <a:ea typeface="ＭＳ Ｐゴシック" pitchFamily="34" charset="-128"/>
                <a:cs typeface="Geneva"/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3098410"/>
      </p:ext>
    </p:extLst>
  </p:cSld>
  <p:clrMapOvr>
    <a:masterClrMapping/>
  </p:clrMapOvr>
  <p:hf hd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259204"/>
            <a:ext cx="8286750" cy="73699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>
                <a:solidFill>
                  <a:srgbClr val="000000">
                    <a:tint val="75000"/>
                  </a:srgbClr>
                </a:solidFill>
              </a:rPr>
              <a:t>Let's have a very long presentation title with some_long_words_that_dont_split - v0.01</a:t>
            </a:r>
            <a:endParaRPr lang="fr-FR" alt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809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38" y="267502"/>
            <a:ext cx="8515349" cy="4283869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61950" indent="-36195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contents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54"/>
            <a:ext cx="9008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>
                <a:solidFill>
                  <a:srgbClr val="FF7900"/>
                </a:solidFill>
                <a:ea typeface="ＭＳ Ｐゴシック" pitchFamily="34" charset="-128"/>
                <a:cs typeface="Arial" pitchFamily="34" charset="0"/>
              </a:rPr>
              <a:t>Orange Restricted</a:t>
            </a:r>
            <a:endParaRPr lang="en-GB" sz="800" dirty="0">
              <a:solidFill>
                <a:srgbClr val="FF7900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>
                <a:solidFill>
                  <a:srgbClr val="000000">
                    <a:tint val="75000"/>
                  </a:srgbClr>
                </a:solidFill>
              </a:rPr>
              <a:t>Let's have a very long presentation title with some_long_words_that_dont_split - v0.01</a:t>
            </a:r>
            <a:endParaRPr lang="fr-FR" alt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97375"/>
      </p:ext>
    </p:extLst>
  </p:cSld>
  <p:clrMapOvr>
    <a:masterClrMapping/>
  </p:clrMapOvr>
  <p:hf hd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white chapter_holding sl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pt-buyin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75"/>
          <a:stretch>
            <a:fillRect/>
          </a:stretch>
        </p:blipFill>
        <p:spPr bwMode="auto">
          <a:xfrm>
            <a:off x="0" y="4597004"/>
            <a:ext cx="91440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96251" y="5011344"/>
            <a:ext cx="844550" cy="404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7" y="601269"/>
            <a:ext cx="7742237" cy="72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700616" y="1416252"/>
            <a:ext cx="7733777" cy="1102519"/>
          </a:xfrm>
        </p:spPr>
        <p:txBody>
          <a:bodyPr/>
          <a:lstStyle>
            <a:lvl1pPr>
              <a:defRPr sz="3200" b="0" cap="all" baseline="0" smtClean="0">
                <a:solidFill>
                  <a:schemeClr val="tx2"/>
                </a:solidFill>
                <a:ea typeface="ＭＳ Ｐゴシック" pitchFamily="34" charset="-128"/>
                <a:cs typeface="Geneva"/>
              </a:defRPr>
            </a:lvl1pPr>
          </a:lstStyle>
          <a:p>
            <a:r>
              <a:rPr lang="fr-FR" smtClean="0"/>
              <a:t>Modifiez le style du titre</a:t>
            </a:r>
            <a:endParaRPr lang="de-DE" dirty="0" smtClean="0"/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0612" y="2205733"/>
            <a:ext cx="7720238" cy="614363"/>
          </a:xfrm>
        </p:spPr>
        <p:txBody>
          <a:bodyPr/>
          <a:lstStyle>
            <a:lvl1pPr>
              <a:defRPr sz="1800" b="0" smtClean="0">
                <a:solidFill>
                  <a:schemeClr val="tx1"/>
                </a:solidFill>
                <a:ea typeface="ＭＳ Ｐゴシック" pitchFamily="34" charset="-128"/>
                <a:cs typeface="Geneva"/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>
                <a:solidFill>
                  <a:srgbClr val="000000">
                    <a:tint val="75000"/>
                  </a:srgbClr>
                </a:solidFill>
              </a:rPr>
              <a:t>Let's have a very long presentation title with some_long_words_that_dont_split - v0.01</a:t>
            </a:r>
            <a:endParaRPr lang="fr-FR" alt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25554"/>
      </p:ext>
    </p:extLst>
  </p:cSld>
  <p:clrMapOvr>
    <a:masterClrMapping/>
  </p:clrMapOvr>
  <p:hf hd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lding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>
          <a:xfrm>
            <a:off x="439738" y="304803"/>
            <a:ext cx="8270124" cy="4292204"/>
          </a:xfrm>
        </p:spPr>
        <p:txBody>
          <a:bodyPr/>
          <a:lstStyle/>
          <a:p>
            <a:pPr lvl="0"/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49987" y="1282564"/>
            <a:ext cx="7862246" cy="736997"/>
          </a:xfrm>
        </p:spPr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de-DE" sz="45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>
                <a:solidFill>
                  <a:srgbClr val="000000">
                    <a:tint val="75000"/>
                  </a:srgbClr>
                </a:solidFill>
              </a:rPr>
              <a:t>Let's have a very long presentation title with some_long_words_that_dont_split - v0.01</a:t>
            </a:r>
            <a:endParaRPr lang="fr-FR" alt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70341"/>
      </p:ext>
    </p:extLst>
  </p:cSld>
  <p:clrMapOvr>
    <a:masterClrMapping/>
  </p:clrMapOvr>
  <p:hf hd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259204"/>
            <a:ext cx="8286750" cy="736997"/>
          </a:xfrm>
        </p:spPr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9738" y="1382319"/>
            <a:ext cx="8286750" cy="3214688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>
                <a:solidFill>
                  <a:srgbClr val="000000">
                    <a:tint val="75000"/>
                  </a:srgbClr>
                </a:solidFill>
              </a:rPr>
              <a:t>Let's have a very long presentation title with some_long_words_that_dont_split - v0.01</a:t>
            </a:r>
            <a:endParaRPr lang="fr-FR" alt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03017"/>
      </p:ext>
    </p:extLst>
  </p:cSld>
  <p:clrMapOvr>
    <a:masterClrMapping/>
  </p:clrMapOvr>
  <p:hf hd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4579938" y="1382317"/>
            <a:ext cx="0" cy="3214688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259204"/>
            <a:ext cx="8286750" cy="73699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382319"/>
            <a:ext cx="3960000" cy="3214688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4762500" y="1382319"/>
            <a:ext cx="3960000" cy="3214688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>
                <a:solidFill>
                  <a:srgbClr val="000000">
                    <a:tint val="75000"/>
                  </a:srgbClr>
                </a:solidFill>
              </a:rPr>
              <a:t>Let's have a very long presentation title with some_long_words_that_dont_split - v0.01</a:t>
            </a:r>
            <a:endParaRPr lang="fr-FR" alt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38279"/>
      </p:ext>
    </p:extLst>
  </p:cSld>
  <p:clrMapOvr>
    <a:masterClrMapping/>
  </p:clrMapOvr>
  <p:hf hd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140075" y="1382317"/>
            <a:ext cx="0" cy="3214688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024563" y="1382317"/>
            <a:ext cx="0" cy="3214688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259204"/>
            <a:ext cx="8286750" cy="73699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382319"/>
            <a:ext cx="2520000" cy="32146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3322318" y="1382319"/>
            <a:ext cx="2520000" cy="32146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6206488" y="1382319"/>
            <a:ext cx="2520000" cy="32146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>
                <a:solidFill>
                  <a:srgbClr val="000000">
                    <a:tint val="75000"/>
                  </a:srgbClr>
                </a:solidFill>
              </a:rPr>
              <a:t>Let's have a very long presentation title with some_long_words_that_dont_split - v0.01</a:t>
            </a:r>
            <a:endParaRPr lang="fr-FR" alt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58371"/>
      </p:ext>
    </p:extLst>
  </p:cSld>
  <p:clrMapOvr>
    <a:masterClrMapping/>
  </p:clrMapOvr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5"/>
          <p:cNvCxnSpPr/>
          <p:nvPr/>
        </p:nvCxnSpPr>
        <p:spPr>
          <a:xfrm>
            <a:off x="2419350" y="1382317"/>
            <a:ext cx="0" cy="3214688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7"/>
          <p:cNvCxnSpPr/>
          <p:nvPr/>
        </p:nvCxnSpPr>
        <p:spPr>
          <a:xfrm>
            <a:off x="4583113" y="1382317"/>
            <a:ext cx="0" cy="3214688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9"/>
          <p:cNvCxnSpPr/>
          <p:nvPr/>
        </p:nvCxnSpPr>
        <p:spPr>
          <a:xfrm>
            <a:off x="6745288" y="1382317"/>
            <a:ext cx="0" cy="3214688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259204"/>
            <a:ext cx="8286750" cy="73699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382319"/>
            <a:ext cx="1800000" cy="32146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2600930" y="1382319"/>
            <a:ext cx="1800000" cy="32146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4763710" y="1382319"/>
            <a:ext cx="1800000" cy="32146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6926488" y="1382319"/>
            <a:ext cx="1800000" cy="32146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>
                <a:solidFill>
                  <a:srgbClr val="000000">
                    <a:tint val="75000"/>
                  </a:srgbClr>
                </a:solidFill>
              </a:rPr>
              <a:t>Let's have a very long presentation title with some_long_words_that_dont_split - v0.01</a:t>
            </a:r>
            <a:endParaRPr lang="fr-FR" alt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5285"/>
      </p:ext>
    </p:extLst>
  </p:cSld>
  <p:clrMapOvr>
    <a:masterClrMapping/>
  </p:clrMapOvr>
  <p:hf hd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5138" y="469377"/>
            <a:ext cx="8261350" cy="726014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Espace réservé du contenu 15"/>
          <p:cNvSpPr>
            <a:spLocks noGrp="1"/>
          </p:cNvSpPr>
          <p:nvPr>
            <p:ph sz="quarter" idx="10"/>
          </p:nvPr>
        </p:nvSpPr>
        <p:spPr>
          <a:xfrm>
            <a:off x="465138" y="1326623"/>
            <a:ext cx="8261350" cy="2970000"/>
          </a:xfrm>
          <a:prstGeom prst="rect">
            <a:avLst/>
          </a:prstGeom>
        </p:spPr>
        <p:txBody>
          <a:bodyPr/>
          <a:lstStyle>
            <a:lvl1pPr marL="285750" marR="0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3417"/>
              </a:buClr>
              <a:buSzTx/>
              <a:buFont typeface="Lucida Grande"/>
              <a:buChar char="■"/>
              <a:tabLst/>
              <a:defRPr sz="17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marR="0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3417"/>
              </a:buClr>
              <a:buSzTx/>
              <a:buFont typeface="Arial" pitchFamily="34" charset="0"/>
              <a:buChar char="-"/>
              <a:tabLst/>
              <a:defRPr sz="1700">
                <a:latin typeface="Arial" pitchFamily="34" charset="0"/>
                <a:cs typeface="Arial" pitchFamily="34" charset="0"/>
              </a:defRPr>
            </a:lvl2pPr>
            <a:lvl3pPr marL="1143000" marR="0" indent="-2286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3417"/>
              </a:buClr>
              <a:buSzTx/>
              <a:buFont typeface="Arial" pitchFamily="34" charset="0"/>
              <a:buChar char="-"/>
              <a:tabLst/>
              <a:defRPr sz="1700">
                <a:latin typeface="Arial" pitchFamily="34" charset="0"/>
                <a:cs typeface="Arial" pitchFamily="34" charset="0"/>
              </a:defRPr>
            </a:lvl3pPr>
            <a:lvl4pPr marL="1600200" marR="0" indent="-2286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3417"/>
              </a:buClr>
              <a:buSzTx/>
              <a:buFont typeface="Arial" pitchFamily="34" charset="0"/>
              <a:buChar char="-"/>
              <a:tabLst/>
              <a:defRPr sz="1400">
                <a:latin typeface="Arial" pitchFamily="34" charset="0"/>
                <a:cs typeface="Arial" pitchFamily="34" charset="0"/>
              </a:defRPr>
            </a:lvl4pPr>
            <a:lvl5pPr marL="2057400" marR="0" indent="-2286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3417"/>
              </a:buClr>
              <a:buSzTx/>
              <a:buFont typeface="Arial" pitchFamily="34" charset="0"/>
              <a:buChar char="-"/>
              <a:tabLst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Let's have a very long presentation title with </a:t>
            </a:r>
            <a:r>
              <a:rPr lang="en-US" err="1"/>
              <a:t>some_long_words_that_dont_split</a:t>
            </a:r>
            <a:r>
              <a:rPr lang="en-US"/>
              <a:t> - v0.01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014981"/>
      </p:ext>
    </p:extLst>
  </p:cSld>
  <p:clrMapOvr>
    <a:masterClrMapping/>
  </p:clrMapOvr>
  <p:hf hd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7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70" y="4749161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90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3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49" y="4233878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80" y="268296"/>
            <a:ext cx="6096839" cy="428307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en-US" dirty="0"/>
              <a:t>Click to edit section number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54"/>
            <a:ext cx="9008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>
                <a:solidFill>
                  <a:srgbClr val="FF7900"/>
                </a:solidFill>
                <a:ea typeface="ＭＳ Ｐゴシック" pitchFamily="34" charset="-128"/>
                <a:cs typeface="Arial" pitchFamily="34" charset="0"/>
              </a:rPr>
              <a:t>Orange Restricted</a:t>
            </a:r>
            <a:endParaRPr lang="en-GB" sz="800" dirty="0">
              <a:solidFill>
                <a:srgbClr val="FF7900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7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38" y="268302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70" y="4749161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80" y="268302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70" y="4749161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6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9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70" y="4749161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2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70" y="4749161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8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70" y="4749161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0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7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70" y="4749161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90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3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49" y="4233878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24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38" y="268302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70" y="4749161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5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80" y="268302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70" y="4749161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15" y="1181101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1101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3212" y="268288"/>
            <a:ext cx="8516475" cy="7413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49154"/>
            <a:ext cx="9008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>
                <a:solidFill>
                  <a:srgbClr val="FF7900"/>
                </a:solidFill>
                <a:ea typeface="ＭＳ Ｐゴシック" pitchFamily="34" charset="-128"/>
                <a:cs typeface="Arial" pitchFamily="34" charset="0"/>
              </a:rPr>
              <a:t>Orange Restricted</a:t>
            </a:r>
            <a:endParaRPr lang="en-GB" sz="800" dirty="0">
              <a:solidFill>
                <a:srgbClr val="FF7900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1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6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9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70" y="4749161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70" y="4749161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2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41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70" y="4749161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2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7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70" y="4749161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90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3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49" y="4233878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24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38" y="268302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70" y="4749161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5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80" y="268302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70" y="4749161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6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9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70" y="4749161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70" y="4749161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2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54"/>
            <a:ext cx="9008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>
                <a:solidFill>
                  <a:srgbClr val="FF7900"/>
                </a:solidFill>
                <a:ea typeface="ＭＳ Ｐゴシック" pitchFamily="34" charset="-128"/>
                <a:cs typeface="Arial" pitchFamily="34" charset="0"/>
              </a:rPr>
              <a:t>Orange Restricted</a:t>
            </a:r>
            <a:endParaRPr lang="en-GB" sz="800" dirty="0">
              <a:solidFill>
                <a:srgbClr val="FF7900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9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41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70" y="4749161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2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7954" y="4469104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 defTabSz="712253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75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645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45" y="4130681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21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54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336" indent="-401336">
              <a:lnSpc>
                <a:spcPct val="85000"/>
              </a:lnSpc>
              <a:spcAft>
                <a:spcPts val="0"/>
              </a:spcAft>
              <a:buFont typeface="+mj-lt"/>
              <a:buAutoNum type="arabicPeriod"/>
              <a:defRPr sz="30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60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54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38827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8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42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86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8" y="33973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273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42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8" y="33973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428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54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16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4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Me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8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uc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16213" y="302400"/>
            <a:ext cx="7084800" cy="7371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fr-FR" dirty="0" smtClean="0"/>
              <a:t>pour ajouter une diapo différente &gt; Accueil &gt; Nouvelle diapositive (puis cliquez menu déroulant) </a:t>
            </a:r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43000" y="1329929"/>
            <a:ext cx="7058025" cy="2915840"/>
          </a:xfrm>
        </p:spPr>
        <p:txBody>
          <a:bodyPr/>
          <a:lstStyle>
            <a:lvl1pPr>
              <a:defRPr sz="1350" baseline="0"/>
            </a:lvl1pPr>
            <a:lvl2pPr>
              <a:spcAft>
                <a:spcPct val="0"/>
              </a:spcAft>
              <a:buFont typeface="Arial" charset="0"/>
              <a:buChar char="–"/>
              <a:defRPr/>
            </a:lvl2pPr>
          </a:lstStyle>
          <a:p>
            <a:r>
              <a:rPr lang="fr-FR" dirty="0" smtClean="0"/>
              <a:t>écrivez le texte ici, si besoin sélectionnez une icône ci-dessous pour ajouter un tableau, un graphique, un </a:t>
            </a:r>
            <a:r>
              <a:rPr lang="fr-FR" dirty="0" err="1" smtClean="0"/>
              <a:t>SmartArt</a:t>
            </a:r>
            <a:r>
              <a:rPr lang="fr-FR" dirty="0" smtClean="0"/>
              <a:t>, une image ou une vidéo</a:t>
            </a:r>
            <a:endParaRPr lang="fr-FR" dirty="0"/>
          </a:p>
        </p:txBody>
      </p:sp>
      <p:sp>
        <p:nvSpPr>
          <p:cNvPr id="4" name="Rectangle 762"/>
          <p:cNvSpPr>
            <a:spLocks noChangeArrowheads="1"/>
          </p:cNvSpPr>
          <p:nvPr/>
        </p:nvSpPr>
        <p:spPr bwMode="auto">
          <a:xfrm>
            <a:off x="1005508" y="4806555"/>
            <a:ext cx="2795588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/>
          <a:p>
            <a:pPr defTabSz="712253"/>
            <a:r>
              <a:rPr lang="en-GB" sz="750" dirty="0" smtClean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t>interne</a:t>
            </a:r>
            <a:r>
              <a:rPr lang="en-US" sz="750" dirty="0" smtClean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750" dirty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t>Orange</a:t>
            </a:r>
          </a:p>
        </p:txBody>
      </p:sp>
      <p:sp>
        <p:nvSpPr>
          <p:cNvPr id="5" name="Rectangle 762"/>
          <p:cNvSpPr>
            <a:spLocks noChangeArrowheads="1"/>
          </p:cNvSpPr>
          <p:nvPr/>
        </p:nvSpPr>
        <p:spPr bwMode="auto">
          <a:xfrm>
            <a:off x="395536" y="4806555"/>
            <a:ext cx="504056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/>
          <a:p>
            <a:pPr defTabSz="712253"/>
            <a:fld id="{EFE14BF7-218F-4596-8202-541E14B3C423}" type="slidenum">
              <a:rPr lang="en-US" sz="750" smtClean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pPr defTabSz="712253"/>
              <a:t>‹N°›</a:t>
            </a:fld>
            <a:endParaRPr lang="en-US" sz="750" dirty="0">
              <a:solidFill>
                <a:prstClr val="white">
                  <a:lumMod val="50000"/>
                </a:prstClr>
              </a:solidFill>
              <a:latin typeface="Helvetica 55 Roman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8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7951" y="4469100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2253" fontAlgn="base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27" y="4130675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494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7954" y="4469091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 defTabSz="712253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56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645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45" y="4130681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058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41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336" indent="-401336">
              <a:lnSpc>
                <a:spcPct val="85000"/>
              </a:lnSpc>
              <a:spcAft>
                <a:spcPts val="0"/>
              </a:spcAft>
              <a:buFont typeface="+mj-lt"/>
              <a:buAutoNum type="arabicPeriod"/>
              <a:defRPr sz="30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77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41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9390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8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42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970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8" y="33973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1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42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8" y="33973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165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41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15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54"/>
            <a:ext cx="9008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>
                <a:solidFill>
                  <a:srgbClr val="FF7900"/>
                </a:solidFill>
                <a:ea typeface="ＭＳ Ｐゴシック" pitchFamily="34" charset="-128"/>
                <a:cs typeface="Arial" pitchFamily="34" charset="0"/>
              </a:rPr>
              <a:t>Orange Restricted</a:t>
            </a:r>
            <a:endParaRPr lang="en-GB" sz="800" dirty="0">
              <a:solidFill>
                <a:srgbClr val="FF7900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7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070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1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uc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16213" y="302400"/>
            <a:ext cx="7084800" cy="7371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fr-FR" dirty="0" smtClean="0"/>
              <a:t>pour ajouter une diapo différente &gt; Accueil &gt; Nouvelle diapositive (puis cliquez menu déroulant) </a:t>
            </a:r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43000" y="1329929"/>
            <a:ext cx="7058025" cy="2915840"/>
          </a:xfrm>
        </p:spPr>
        <p:txBody>
          <a:bodyPr/>
          <a:lstStyle>
            <a:lvl1pPr>
              <a:defRPr sz="1350" baseline="0"/>
            </a:lvl1pPr>
            <a:lvl2pPr>
              <a:spcAft>
                <a:spcPct val="0"/>
              </a:spcAft>
              <a:buFont typeface="Arial" charset="0"/>
              <a:buChar char="–"/>
              <a:defRPr/>
            </a:lvl2pPr>
          </a:lstStyle>
          <a:p>
            <a:r>
              <a:rPr lang="fr-FR" dirty="0" smtClean="0"/>
              <a:t>écrivez le texte ici, si besoin sélectionnez une icône ci-dessous pour ajouter un tableau, un graphique, un </a:t>
            </a:r>
            <a:r>
              <a:rPr lang="fr-FR" dirty="0" err="1" smtClean="0"/>
              <a:t>SmartArt</a:t>
            </a:r>
            <a:r>
              <a:rPr lang="fr-FR" dirty="0" smtClean="0"/>
              <a:t>, une image ou une vidéo</a:t>
            </a:r>
            <a:endParaRPr lang="fr-FR" dirty="0"/>
          </a:p>
        </p:txBody>
      </p:sp>
      <p:sp>
        <p:nvSpPr>
          <p:cNvPr id="4" name="Rectangle 762"/>
          <p:cNvSpPr>
            <a:spLocks noChangeArrowheads="1"/>
          </p:cNvSpPr>
          <p:nvPr/>
        </p:nvSpPr>
        <p:spPr bwMode="auto">
          <a:xfrm>
            <a:off x="1005508" y="4806555"/>
            <a:ext cx="2795588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/>
          <a:p>
            <a:pPr defTabSz="712253"/>
            <a:r>
              <a:rPr lang="en-GB" sz="750" dirty="0" smtClean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t>interne</a:t>
            </a:r>
            <a:r>
              <a:rPr lang="en-US" sz="750" dirty="0" smtClean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750" dirty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t>Orange</a:t>
            </a:r>
          </a:p>
        </p:txBody>
      </p:sp>
      <p:sp>
        <p:nvSpPr>
          <p:cNvPr id="5" name="Rectangle 762"/>
          <p:cNvSpPr>
            <a:spLocks noChangeArrowheads="1"/>
          </p:cNvSpPr>
          <p:nvPr/>
        </p:nvSpPr>
        <p:spPr bwMode="auto">
          <a:xfrm>
            <a:off x="395536" y="4806555"/>
            <a:ext cx="504056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/>
          <a:p>
            <a:pPr defTabSz="712253"/>
            <a:fld id="{EFE14BF7-218F-4596-8202-541E14B3C423}" type="slidenum">
              <a:rPr lang="en-US" sz="750" smtClean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pPr defTabSz="712253"/>
              <a:t>‹N°›</a:t>
            </a:fld>
            <a:endParaRPr lang="en-US" sz="750" dirty="0">
              <a:solidFill>
                <a:prstClr val="white">
                  <a:lumMod val="50000"/>
                </a:prstClr>
              </a:solidFill>
              <a:latin typeface="Helvetica 55 Roman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7951" y="4469087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2253" fontAlgn="base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27" y="4130675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0936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40" y="339733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2044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6"/>
          <p:cNvSpPr>
            <a:spLocks noChangeArrowheads="1"/>
          </p:cNvSpPr>
          <p:nvPr userDrawn="1"/>
        </p:nvSpPr>
        <p:spPr bwMode="auto">
          <a:xfrm>
            <a:off x="8282371" y="4895852"/>
            <a:ext cx="735623" cy="161925"/>
          </a:xfrm>
          <a:prstGeom prst="rect">
            <a:avLst/>
          </a:prstGeom>
          <a:noFill/>
          <a:ln>
            <a:noFill/>
          </a:ln>
          <a:extLst/>
        </p:spPr>
        <p:txBody>
          <a:bodyPr lIns="77889" tIns="38945" rIns="77889" bIns="38945"/>
          <a:lstStyle>
            <a:lvl1pPr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25A558E-2330-4E56-A079-D903284D8679}" type="slidenum">
              <a:rPr lang="fr-FR" altLang="fr-FR" sz="700" smtClean="0">
                <a:solidFill>
                  <a:srgbClr val="424A52"/>
                </a:solidFill>
                <a:ea typeface="MS PGothic" pitchFamily="34" charset="-128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700" smtClean="0">
              <a:solidFill>
                <a:srgbClr val="424A52"/>
              </a:solidFill>
              <a:ea typeface="MS PGothic" pitchFamily="34" charset="-128"/>
            </a:endParaRPr>
          </a:p>
        </p:txBody>
      </p:sp>
      <p:sp>
        <p:nvSpPr>
          <p:cNvPr id="5" name="Rectangle 57"/>
          <p:cNvSpPr>
            <a:spLocks noChangeArrowheads="1"/>
          </p:cNvSpPr>
          <p:nvPr userDrawn="1"/>
        </p:nvSpPr>
        <p:spPr bwMode="auto">
          <a:xfrm>
            <a:off x="7040330" y="4886325"/>
            <a:ext cx="1253753" cy="217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7889" tIns="38945" rIns="77889" bIns="38945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900" dirty="0" smtClean="0">
                <a:solidFill>
                  <a:srgbClr val="FF6600"/>
                </a:solidFill>
                <a:ea typeface="MS PGothic" pitchFamily="34" charset="-128"/>
              </a:rPr>
              <a:t>Confidentiel - Orange</a:t>
            </a:r>
          </a:p>
        </p:txBody>
      </p:sp>
      <p:sp>
        <p:nvSpPr>
          <p:cNvPr id="6" name="Rectangle 57"/>
          <p:cNvSpPr>
            <a:spLocks noChangeArrowheads="1"/>
          </p:cNvSpPr>
          <p:nvPr userDrawn="1"/>
        </p:nvSpPr>
        <p:spPr bwMode="auto">
          <a:xfrm>
            <a:off x="583224" y="4904185"/>
            <a:ext cx="4533900" cy="217150"/>
          </a:xfrm>
          <a:prstGeom prst="rect">
            <a:avLst/>
          </a:prstGeom>
          <a:noFill/>
          <a:ln>
            <a:noFill/>
          </a:ln>
          <a:extLst/>
        </p:spPr>
        <p:txBody>
          <a:bodyPr lIns="77889" tIns="38945" rIns="77889" bIns="38945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900" dirty="0" smtClean="0">
                <a:solidFill>
                  <a:srgbClr val="000000"/>
                </a:solidFill>
                <a:ea typeface="MS PGothic" pitchFamily="34" charset="-128"/>
              </a:rPr>
              <a:t>Orange </a:t>
            </a:r>
            <a:r>
              <a:rPr lang="fr-FR" altLang="fr-FR" sz="900" dirty="0" err="1" smtClean="0">
                <a:solidFill>
                  <a:srgbClr val="000000"/>
                </a:solidFill>
                <a:ea typeface="MS PGothic" pitchFamily="34" charset="-128"/>
              </a:rPr>
              <a:t>Labs</a:t>
            </a:r>
            <a:r>
              <a:rPr lang="fr-FR" altLang="fr-FR" sz="900" dirty="0" smtClean="0">
                <a:solidFill>
                  <a:srgbClr val="000000"/>
                </a:solidFill>
                <a:ea typeface="MS PGothic" pitchFamily="34" charset="-128"/>
              </a:rPr>
              <a:t> Recherche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7443" y="621511"/>
            <a:ext cx="7277100" cy="2003822"/>
          </a:xfrm>
        </p:spPr>
        <p:txBody>
          <a:bodyPr lIns="30665" tIns="30665" bIns="0" anchor="b"/>
          <a:lstStyle>
            <a:lvl1pPr rtl="1">
              <a:lnSpc>
                <a:spcPts val="3409"/>
              </a:lnSpc>
              <a:defRPr/>
            </a:lvl1pPr>
          </a:lstStyle>
          <a:p>
            <a:r>
              <a:rPr lang="fr-FR"/>
              <a:t>titre </a:t>
            </a:r>
            <a:br>
              <a:rPr lang="fr-FR"/>
            </a:br>
            <a:r>
              <a:rPr lang="fr-FR"/>
              <a:t>de </a:t>
            </a:r>
            <a:br>
              <a:rPr lang="fr-FR"/>
            </a:br>
            <a:r>
              <a:rPr lang="fr-FR"/>
              <a:t>la présentation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7443" y="2652723"/>
            <a:ext cx="7262446" cy="1471613"/>
          </a:xfrm>
        </p:spPr>
        <p:txBody>
          <a:bodyPr lIns="30665" tIns="30665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fr-FR"/>
              <a:t>prénom nom</a:t>
            </a:r>
            <a:br>
              <a:rPr lang="fr-FR"/>
            </a:br>
            <a:r>
              <a:rPr lang="fr-FR"/>
              <a:t>service</a:t>
            </a:r>
            <a:br>
              <a:rPr lang="fr-FR"/>
            </a:br>
            <a:endParaRPr lang="fr-FR"/>
          </a:p>
          <a:p>
            <a:r>
              <a:rPr lang="fr-FR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98533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7954" y="4469091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 defTabSz="712253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56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645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45" y="4130681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49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90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3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99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47" y="4233869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70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41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336" indent="-401336">
              <a:lnSpc>
                <a:spcPct val="85000"/>
              </a:lnSpc>
              <a:spcAft>
                <a:spcPts val="0"/>
              </a:spcAft>
              <a:buFont typeface="+mj-lt"/>
              <a:buAutoNum type="arabicPeriod"/>
              <a:defRPr sz="30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105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41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0221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8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42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503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8" y="33973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48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42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8" y="33973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25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41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142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204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4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uc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16213" y="302400"/>
            <a:ext cx="7084800" cy="7371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fr-FR" dirty="0" smtClean="0"/>
              <a:t>pour ajouter une diapo différente &gt; Accueil &gt; Nouvelle diapositive (puis cliquez menu déroulant) </a:t>
            </a:r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43000" y="1329929"/>
            <a:ext cx="7058025" cy="2915840"/>
          </a:xfrm>
        </p:spPr>
        <p:txBody>
          <a:bodyPr/>
          <a:lstStyle>
            <a:lvl1pPr>
              <a:defRPr sz="1350" baseline="0"/>
            </a:lvl1pPr>
            <a:lvl2pPr>
              <a:spcAft>
                <a:spcPct val="0"/>
              </a:spcAft>
              <a:buFont typeface="Arial" charset="0"/>
              <a:buChar char="–"/>
              <a:defRPr/>
            </a:lvl2pPr>
          </a:lstStyle>
          <a:p>
            <a:r>
              <a:rPr lang="fr-FR" dirty="0" smtClean="0"/>
              <a:t>écrivez le texte ici, si besoin sélectionnez une icône ci-dessous pour ajouter un tableau, un graphique, un </a:t>
            </a:r>
            <a:r>
              <a:rPr lang="fr-FR" dirty="0" err="1" smtClean="0"/>
              <a:t>SmartArt</a:t>
            </a:r>
            <a:r>
              <a:rPr lang="fr-FR" dirty="0" smtClean="0"/>
              <a:t>, une image ou une vidéo</a:t>
            </a:r>
            <a:endParaRPr lang="fr-FR" dirty="0"/>
          </a:p>
        </p:txBody>
      </p:sp>
      <p:sp>
        <p:nvSpPr>
          <p:cNvPr id="4" name="Rectangle 762"/>
          <p:cNvSpPr>
            <a:spLocks noChangeArrowheads="1"/>
          </p:cNvSpPr>
          <p:nvPr/>
        </p:nvSpPr>
        <p:spPr bwMode="auto">
          <a:xfrm>
            <a:off x="1005508" y="4806555"/>
            <a:ext cx="2795588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/>
          <a:p>
            <a:pPr defTabSz="712253"/>
            <a:r>
              <a:rPr lang="en-GB" sz="750" dirty="0" smtClean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t>interne</a:t>
            </a:r>
            <a:r>
              <a:rPr lang="en-US" sz="750" dirty="0" smtClean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750" dirty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t>Orange</a:t>
            </a:r>
          </a:p>
        </p:txBody>
      </p:sp>
      <p:sp>
        <p:nvSpPr>
          <p:cNvPr id="5" name="Rectangle 762"/>
          <p:cNvSpPr>
            <a:spLocks noChangeArrowheads="1"/>
          </p:cNvSpPr>
          <p:nvPr/>
        </p:nvSpPr>
        <p:spPr bwMode="auto">
          <a:xfrm>
            <a:off x="395536" y="4806555"/>
            <a:ext cx="504056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/>
          <a:p>
            <a:pPr defTabSz="712253"/>
            <a:fld id="{EFE14BF7-218F-4596-8202-541E14B3C423}" type="slidenum">
              <a:rPr lang="en-US" sz="750" smtClean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pPr defTabSz="712253"/>
              <a:t>‹N°›</a:t>
            </a:fld>
            <a:endParaRPr lang="en-US" sz="750" dirty="0">
              <a:solidFill>
                <a:prstClr val="white">
                  <a:lumMod val="50000"/>
                </a:prstClr>
              </a:solidFill>
              <a:latin typeface="Helvetica 55 Roman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6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7951" y="4469087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2253" fontAlgn="base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27" y="4130675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26636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37" y="268293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57" y="4749152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7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7954" y="4469095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 defTabSz="712253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64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645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45" y="4130681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69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4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336" indent="-401336">
              <a:lnSpc>
                <a:spcPct val="85000"/>
              </a:lnSpc>
              <a:spcAft>
                <a:spcPts val="0"/>
              </a:spcAft>
              <a:buFont typeface="+mj-lt"/>
              <a:buAutoNum type="arabicPeriod"/>
              <a:defRPr sz="30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985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4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066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8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42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22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8" y="33973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087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42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8" y="33973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3338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4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42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38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uc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16213" y="302400"/>
            <a:ext cx="7084800" cy="7371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fr-FR" dirty="0" smtClean="0"/>
              <a:t>pour ajouter une diapo différente &gt; Accueil &gt; Nouvelle diapositive (puis cliquez menu déroulant) </a:t>
            </a:r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43000" y="1329929"/>
            <a:ext cx="7058025" cy="2915840"/>
          </a:xfrm>
        </p:spPr>
        <p:txBody>
          <a:bodyPr/>
          <a:lstStyle>
            <a:lvl1pPr>
              <a:defRPr sz="1350" baseline="0"/>
            </a:lvl1pPr>
            <a:lvl2pPr>
              <a:spcAft>
                <a:spcPct val="0"/>
              </a:spcAft>
              <a:buFont typeface="Arial" charset="0"/>
              <a:buChar char="–"/>
              <a:defRPr/>
            </a:lvl2pPr>
          </a:lstStyle>
          <a:p>
            <a:r>
              <a:rPr lang="fr-FR" dirty="0" smtClean="0"/>
              <a:t>écrivez le texte ici, si besoin sélectionnez une icône ci-dessous pour ajouter un tableau, un graphique, un </a:t>
            </a:r>
            <a:r>
              <a:rPr lang="fr-FR" dirty="0" err="1" smtClean="0"/>
              <a:t>SmartArt</a:t>
            </a:r>
            <a:r>
              <a:rPr lang="fr-FR" dirty="0" smtClean="0"/>
              <a:t>, une image ou une vidéo</a:t>
            </a:r>
            <a:endParaRPr lang="fr-FR" dirty="0"/>
          </a:p>
        </p:txBody>
      </p:sp>
      <p:sp>
        <p:nvSpPr>
          <p:cNvPr id="4" name="Rectangle 762"/>
          <p:cNvSpPr>
            <a:spLocks noChangeArrowheads="1"/>
          </p:cNvSpPr>
          <p:nvPr/>
        </p:nvSpPr>
        <p:spPr bwMode="auto">
          <a:xfrm>
            <a:off x="1005508" y="4806555"/>
            <a:ext cx="2795588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/>
          <a:p>
            <a:pPr defTabSz="712253"/>
            <a:r>
              <a:rPr lang="en-GB" sz="750" dirty="0" smtClean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t>interne</a:t>
            </a:r>
            <a:r>
              <a:rPr lang="en-US" sz="750" dirty="0" smtClean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750" dirty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t>Orange</a:t>
            </a:r>
          </a:p>
        </p:txBody>
      </p:sp>
      <p:sp>
        <p:nvSpPr>
          <p:cNvPr id="5" name="Rectangle 762"/>
          <p:cNvSpPr>
            <a:spLocks noChangeArrowheads="1"/>
          </p:cNvSpPr>
          <p:nvPr/>
        </p:nvSpPr>
        <p:spPr bwMode="auto">
          <a:xfrm>
            <a:off x="395536" y="4806555"/>
            <a:ext cx="504056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/>
          <a:p>
            <a:pPr defTabSz="712253"/>
            <a:fld id="{EFE14BF7-218F-4596-8202-541E14B3C423}" type="slidenum">
              <a:rPr lang="en-US" sz="750" smtClean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pPr defTabSz="712253"/>
              <a:t>‹N°›</a:t>
            </a:fld>
            <a:endParaRPr lang="en-US" sz="750" dirty="0">
              <a:solidFill>
                <a:prstClr val="white">
                  <a:lumMod val="50000"/>
                </a:prstClr>
              </a:solidFill>
              <a:latin typeface="Helvetica 55 Roman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5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80" y="268293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57" y="4749152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8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7951" y="4469091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2253" fontAlgn="base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27" y="4130675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0826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7954" y="4469087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 defTabSz="712253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48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645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45" y="4130681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12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7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336" indent="-401336">
              <a:lnSpc>
                <a:spcPct val="85000"/>
              </a:lnSpc>
              <a:spcAft>
                <a:spcPts val="0"/>
              </a:spcAft>
              <a:buFont typeface="+mj-lt"/>
              <a:buAutoNum type="arabicPeriod"/>
              <a:defRPr sz="30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36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7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667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8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42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327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8" y="33973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82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42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8" y="33973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9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7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1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277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02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6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9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57" y="4749152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6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7954" y="4469082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 defTabSz="712253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38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9" y="339726"/>
            <a:ext cx="2301875" cy="3460750"/>
          </a:xfrm>
        </p:spPr>
        <p:txBody>
          <a:bodyPr tIns="109645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42" y="4130681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4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2" y="339732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336" indent="-401336">
              <a:lnSpc>
                <a:spcPct val="85000"/>
              </a:lnSpc>
              <a:spcAft>
                <a:spcPts val="0"/>
              </a:spcAft>
              <a:buFont typeface="+mj-lt"/>
              <a:buAutoNum type="arabicPeriod"/>
              <a:defRPr sz="30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65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2" y="339732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7995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8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2" y="130493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08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8" y="33973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03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2" y="1304938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8" y="33973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357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2" y="339732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175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97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3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7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57" y="4749152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6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57" y="4749152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2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90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3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99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47" y="4233869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26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37" y="268293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57" y="4749152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80" y="268293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57" y="4749152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6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9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57" y="4749152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57" y="4749152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1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87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57" y="4749152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7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57" y="4749152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4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90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3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99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47" y="4233869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08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37" y="268293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57" y="4749152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3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8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80" y="268293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57" y="4749152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9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6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9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57" y="4749152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4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57" y="4749152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6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57" y="4749152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 smtClean="0">
                <a:solidFill>
                  <a:srgbClr val="FF7900"/>
                </a:solidFill>
              </a:rPr>
              <a:t>Interne Orange</a:t>
            </a:r>
            <a:endParaRPr lang="fr-FR" sz="800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6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6" y="1181101"/>
            <a:ext cx="8515350" cy="3370262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8"/>
            <a:ext cx="9008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>
                <a:solidFill>
                  <a:srgbClr val="FF7900"/>
                </a:solidFill>
                <a:ea typeface="ＭＳ Ｐゴシック" pitchFamily="34" charset="-128"/>
                <a:cs typeface="Arial" pitchFamily="34" charset="0"/>
              </a:rPr>
              <a:t>Orange Restricted</a:t>
            </a:r>
            <a:endParaRPr lang="en-GB" sz="800" dirty="0">
              <a:solidFill>
                <a:srgbClr val="FF7900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39" y="267620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3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6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</a:t>
            </a:r>
            <a:r>
              <a:rPr lang="en-US" dirty="0" smtClean="0"/>
              <a:t>name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9" y="4233865"/>
            <a:ext cx="612775" cy="612775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8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7" y="267496"/>
            <a:ext cx="8515349" cy="4283869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61950" indent="-36195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contents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8"/>
            <a:ext cx="9008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>
                <a:solidFill>
                  <a:srgbClr val="FF7900"/>
                </a:solidFill>
                <a:ea typeface="ＭＳ Ｐゴシック" pitchFamily="34" charset="-128"/>
                <a:cs typeface="Arial" pitchFamily="34" charset="0"/>
              </a:rPr>
              <a:t>Orange Restricted</a:t>
            </a:r>
            <a:endParaRPr lang="en-GB" sz="800" dirty="0">
              <a:solidFill>
                <a:srgbClr val="FF7900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3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71" y="268290"/>
            <a:ext cx="6096839" cy="428307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en-US" dirty="0"/>
              <a:t>Click to edit section number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8"/>
            <a:ext cx="9008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>
                <a:solidFill>
                  <a:srgbClr val="FF7900"/>
                </a:solidFill>
                <a:ea typeface="ＭＳ Ｐゴシック" pitchFamily="34" charset="-128"/>
                <a:cs typeface="Arial" pitchFamily="34" charset="0"/>
              </a:rPr>
              <a:t>Orange Restricted</a:t>
            </a:r>
            <a:endParaRPr lang="en-GB" sz="800" dirty="0">
              <a:solidFill>
                <a:srgbClr val="FF7900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8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3" y="1181101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1101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3200" y="268288"/>
            <a:ext cx="8516475" cy="7413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49148"/>
            <a:ext cx="9008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>
                <a:solidFill>
                  <a:srgbClr val="FF7900"/>
                </a:solidFill>
                <a:ea typeface="ＭＳ Ｐゴシック" pitchFamily="34" charset="-128"/>
                <a:cs typeface="Arial" pitchFamily="34" charset="0"/>
              </a:rPr>
              <a:t>Orange Restricted</a:t>
            </a:r>
            <a:endParaRPr lang="en-GB" sz="800" dirty="0">
              <a:solidFill>
                <a:srgbClr val="FF7900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57" y="4749152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8"/>
            <a:ext cx="9008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>
                <a:solidFill>
                  <a:srgbClr val="FF7900"/>
                </a:solidFill>
                <a:ea typeface="ＭＳ Ｐゴシック" pitchFamily="34" charset="-128"/>
                <a:cs typeface="Arial" pitchFamily="34" charset="0"/>
              </a:rPr>
              <a:t>Orange Restricted</a:t>
            </a:r>
            <a:endParaRPr lang="en-GB" sz="800" dirty="0">
              <a:solidFill>
                <a:srgbClr val="FF7900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9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Me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3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8"/>
            <a:ext cx="9008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>
                <a:solidFill>
                  <a:srgbClr val="FF7900"/>
                </a:solidFill>
                <a:ea typeface="ＭＳ Ｐゴシック" pitchFamily="34" charset="-128"/>
                <a:cs typeface="Arial" pitchFamily="34" charset="0"/>
              </a:rPr>
              <a:t>Orange Restricted</a:t>
            </a:r>
            <a:endParaRPr lang="en-GB" sz="800" dirty="0">
              <a:solidFill>
                <a:srgbClr val="FF7900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7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8" y="339727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525779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6"/>
          <p:cNvSpPr>
            <a:spLocks noChangeArrowheads="1"/>
          </p:cNvSpPr>
          <p:nvPr userDrawn="1"/>
        </p:nvSpPr>
        <p:spPr bwMode="auto">
          <a:xfrm>
            <a:off x="8282359" y="4895852"/>
            <a:ext cx="735623" cy="161925"/>
          </a:xfrm>
          <a:prstGeom prst="rect">
            <a:avLst/>
          </a:prstGeom>
          <a:noFill/>
          <a:ln>
            <a:noFill/>
          </a:ln>
          <a:extLst/>
        </p:spPr>
        <p:txBody>
          <a:bodyPr lIns="77889" tIns="38945" rIns="77889" bIns="38945"/>
          <a:lstStyle>
            <a:lvl1pPr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25A558E-2330-4E56-A079-D903284D8679}" type="slidenum">
              <a:rPr lang="fr-FR" altLang="fr-FR" sz="700" smtClean="0">
                <a:solidFill>
                  <a:srgbClr val="424A52"/>
                </a:solidFill>
                <a:ea typeface="MS PGothic" pitchFamily="34" charset="-128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700" smtClean="0">
              <a:solidFill>
                <a:srgbClr val="424A52"/>
              </a:solidFill>
              <a:ea typeface="MS PGothic" pitchFamily="34" charset="-128"/>
            </a:endParaRPr>
          </a:p>
        </p:txBody>
      </p:sp>
      <p:sp>
        <p:nvSpPr>
          <p:cNvPr id="5" name="Rectangle 57"/>
          <p:cNvSpPr>
            <a:spLocks noChangeArrowheads="1"/>
          </p:cNvSpPr>
          <p:nvPr userDrawn="1"/>
        </p:nvSpPr>
        <p:spPr bwMode="auto">
          <a:xfrm>
            <a:off x="7040329" y="4886325"/>
            <a:ext cx="1253753" cy="217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7889" tIns="38945" rIns="77889" bIns="38945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900" dirty="0" smtClean="0">
                <a:solidFill>
                  <a:srgbClr val="FF6600"/>
                </a:solidFill>
                <a:ea typeface="MS PGothic" pitchFamily="34" charset="-128"/>
              </a:rPr>
              <a:t>Confidentiel - Orange</a:t>
            </a:r>
          </a:p>
        </p:txBody>
      </p:sp>
      <p:sp>
        <p:nvSpPr>
          <p:cNvPr id="6" name="Rectangle 57"/>
          <p:cNvSpPr>
            <a:spLocks noChangeArrowheads="1"/>
          </p:cNvSpPr>
          <p:nvPr userDrawn="1"/>
        </p:nvSpPr>
        <p:spPr bwMode="auto">
          <a:xfrm>
            <a:off x="583224" y="4904185"/>
            <a:ext cx="4533900" cy="217150"/>
          </a:xfrm>
          <a:prstGeom prst="rect">
            <a:avLst/>
          </a:prstGeom>
          <a:noFill/>
          <a:ln>
            <a:noFill/>
          </a:ln>
          <a:extLst/>
        </p:spPr>
        <p:txBody>
          <a:bodyPr lIns="77889" tIns="38945" rIns="77889" bIns="38945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900" dirty="0" smtClean="0">
                <a:solidFill>
                  <a:srgbClr val="000000"/>
                </a:solidFill>
                <a:ea typeface="MS PGothic" pitchFamily="34" charset="-128"/>
              </a:rPr>
              <a:t>Orange </a:t>
            </a:r>
            <a:r>
              <a:rPr lang="fr-FR" altLang="fr-FR" sz="900" dirty="0" err="1" smtClean="0">
                <a:solidFill>
                  <a:srgbClr val="000000"/>
                </a:solidFill>
                <a:ea typeface="MS PGothic" pitchFamily="34" charset="-128"/>
              </a:rPr>
              <a:t>Labs</a:t>
            </a:r>
            <a:r>
              <a:rPr lang="fr-FR" altLang="fr-FR" sz="900" dirty="0" smtClean="0">
                <a:solidFill>
                  <a:srgbClr val="000000"/>
                </a:solidFill>
                <a:ea typeface="MS PGothic" pitchFamily="34" charset="-128"/>
              </a:rPr>
              <a:t> Recherche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7443" y="621511"/>
            <a:ext cx="7277100" cy="2003822"/>
          </a:xfrm>
        </p:spPr>
        <p:txBody>
          <a:bodyPr lIns="30665" tIns="30665" bIns="0" anchor="b"/>
          <a:lstStyle>
            <a:lvl1pPr rtl="1">
              <a:lnSpc>
                <a:spcPts val="3409"/>
              </a:lnSpc>
              <a:defRPr/>
            </a:lvl1pPr>
          </a:lstStyle>
          <a:p>
            <a:r>
              <a:rPr lang="fr-FR"/>
              <a:t>titre </a:t>
            </a:r>
            <a:br>
              <a:rPr lang="fr-FR"/>
            </a:br>
            <a:r>
              <a:rPr lang="fr-FR"/>
              <a:t>de </a:t>
            </a:r>
            <a:br>
              <a:rPr lang="fr-FR"/>
            </a:br>
            <a:r>
              <a:rPr lang="fr-FR"/>
              <a:t>la présentation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7443" y="2652717"/>
            <a:ext cx="7262446" cy="1471613"/>
          </a:xfrm>
        </p:spPr>
        <p:txBody>
          <a:bodyPr lIns="30665" tIns="30665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fr-FR"/>
              <a:t>prénom nom</a:t>
            </a:r>
            <a:br>
              <a:rPr lang="fr-FR"/>
            </a:br>
            <a:r>
              <a:rPr lang="fr-FR"/>
              <a:t>service</a:t>
            </a:r>
            <a:br>
              <a:rPr lang="fr-FR"/>
            </a:br>
            <a:endParaRPr lang="fr-FR"/>
          </a:p>
          <a:p>
            <a:r>
              <a:rPr lang="fr-FR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415144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7954" y="4469091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 defTabSz="712253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56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645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45" y="4130681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73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41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336" indent="-401336">
              <a:lnSpc>
                <a:spcPct val="85000"/>
              </a:lnSpc>
              <a:spcAft>
                <a:spcPts val="0"/>
              </a:spcAft>
              <a:buFont typeface="+mj-lt"/>
              <a:buAutoNum type="arabicPeriod"/>
              <a:defRPr sz="30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205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41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303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8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42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59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8" y="33973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486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6" y="1181101"/>
            <a:ext cx="8515350" cy="3370262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54"/>
            <a:ext cx="9008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>
                <a:solidFill>
                  <a:srgbClr val="FF7900"/>
                </a:solidFill>
                <a:ea typeface="ＭＳ Ｐゴシック" pitchFamily="34" charset="-128"/>
                <a:cs typeface="Arial" pitchFamily="34" charset="0"/>
              </a:rPr>
              <a:t>Orange Restricted</a:t>
            </a:r>
            <a:endParaRPr lang="en-GB" sz="800" dirty="0">
              <a:solidFill>
                <a:srgbClr val="FF7900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8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42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8" y="33973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92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41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74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39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03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uc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16213" y="302400"/>
            <a:ext cx="7084800" cy="7371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fr-FR" dirty="0" smtClean="0"/>
              <a:t>pour ajouter une diapo différente &gt; Accueil &gt; Nouvelle diapositive (puis cliquez menu déroulant) </a:t>
            </a:r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43000" y="1329929"/>
            <a:ext cx="7058025" cy="2915840"/>
          </a:xfrm>
        </p:spPr>
        <p:txBody>
          <a:bodyPr/>
          <a:lstStyle>
            <a:lvl1pPr>
              <a:defRPr sz="1350" baseline="0"/>
            </a:lvl1pPr>
            <a:lvl2pPr>
              <a:spcAft>
                <a:spcPct val="0"/>
              </a:spcAft>
              <a:buFont typeface="Arial" charset="0"/>
              <a:buChar char="–"/>
              <a:defRPr/>
            </a:lvl2pPr>
          </a:lstStyle>
          <a:p>
            <a:r>
              <a:rPr lang="fr-FR" dirty="0" smtClean="0"/>
              <a:t>écrivez le texte ici, si besoin sélectionnez une icône ci-dessous pour ajouter un tableau, un graphique, un </a:t>
            </a:r>
            <a:r>
              <a:rPr lang="fr-FR" dirty="0" err="1" smtClean="0"/>
              <a:t>SmartArt</a:t>
            </a:r>
            <a:r>
              <a:rPr lang="fr-FR" dirty="0" smtClean="0"/>
              <a:t>, une image ou une vidéo</a:t>
            </a:r>
            <a:endParaRPr lang="fr-FR" dirty="0"/>
          </a:p>
        </p:txBody>
      </p:sp>
      <p:sp>
        <p:nvSpPr>
          <p:cNvPr id="4" name="Rectangle 762"/>
          <p:cNvSpPr>
            <a:spLocks noChangeArrowheads="1"/>
          </p:cNvSpPr>
          <p:nvPr/>
        </p:nvSpPr>
        <p:spPr bwMode="auto">
          <a:xfrm>
            <a:off x="1005508" y="4806555"/>
            <a:ext cx="2795588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/>
          <a:p>
            <a:pPr defTabSz="712253"/>
            <a:r>
              <a:rPr lang="en-GB" sz="750" dirty="0" smtClean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t>interne</a:t>
            </a:r>
            <a:r>
              <a:rPr lang="en-US" sz="750" dirty="0" smtClean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750" dirty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t>Orange</a:t>
            </a:r>
          </a:p>
        </p:txBody>
      </p:sp>
      <p:sp>
        <p:nvSpPr>
          <p:cNvPr id="5" name="Rectangle 762"/>
          <p:cNvSpPr>
            <a:spLocks noChangeArrowheads="1"/>
          </p:cNvSpPr>
          <p:nvPr/>
        </p:nvSpPr>
        <p:spPr bwMode="auto">
          <a:xfrm>
            <a:off x="395536" y="4806555"/>
            <a:ext cx="504056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/>
          <a:p>
            <a:pPr defTabSz="712253"/>
            <a:fld id="{EFE14BF7-218F-4596-8202-541E14B3C423}" type="slidenum">
              <a:rPr lang="en-US" sz="750" smtClean="0">
                <a:solidFill>
                  <a:prstClr val="white">
                    <a:lumMod val="50000"/>
                  </a:prstClr>
                </a:solidFill>
                <a:latin typeface="Helvetica 55 Roman" pitchFamily="34" charset="0"/>
                <a:ea typeface="ＭＳ Ｐゴシック" pitchFamily="34" charset="-128"/>
                <a:cs typeface="Arial" pitchFamily="34" charset="0"/>
              </a:rPr>
              <a:pPr defTabSz="712253"/>
              <a:t>‹N°›</a:t>
            </a:fld>
            <a:endParaRPr lang="en-US" sz="750" dirty="0">
              <a:solidFill>
                <a:prstClr val="white">
                  <a:lumMod val="50000"/>
                </a:prstClr>
              </a:solidFill>
              <a:latin typeface="Helvetica 55 Roman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2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7951" y="4469087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2253" fontAlgn="base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27" y="4130675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690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13694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7954" y="4469095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 defTabSz="712253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64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645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45" y="4130681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716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327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4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336" indent="-401336">
              <a:lnSpc>
                <a:spcPct val="85000"/>
              </a:lnSpc>
              <a:spcAft>
                <a:spcPts val="0"/>
              </a:spcAft>
              <a:buFont typeface="+mj-lt"/>
              <a:buAutoNum type="arabicPeriod"/>
              <a:defRPr sz="30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5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4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522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1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7.xml"/><Relationship Id="rId9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6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7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91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7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5" r:id="rId3"/>
    <p:sldLayoutId id="2147483664" r:id="rId4"/>
    <p:sldLayoutId id="2147483661" r:id="rId5"/>
    <p:sldLayoutId id="2147483662" r:id="rId6"/>
    <p:sldLayoutId id="2147483663" r:id="rId7"/>
    <p:sldLayoutId id="214748366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8" y="339740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Modifiez</a:t>
            </a:r>
            <a:r>
              <a:rPr lang="en-US" altLang="en-US" noProof="0" dirty="0" smtClean="0"/>
              <a:t> le style du </a:t>
            </a:r>
            <a:r>
              <a:rPr lang="en-US" altLang="en-US" noProof="0" dirty="0" err="1" smtClean="0"/>
              <a:t>titre</a:t>
            </a:r>
            <a:endParaRPr lang="en-US" altLang="en-US" noProof="0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82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Modifiez</a:t>
            </a:r>
            <a:r>
              <a:rPr lang="en-US" altLang="en-US" noProof="0" dirty="0" smtClean="0"/>
              <a:t> les styles du </a:t>
            </a:r>
            <a:r>
              <a:rPr lang="en-US" altLang="en-US" noProof="0" dirty="0" err="1" smtClean="0"/>
              <a:t>texte</a:t>
            </a:r>
            <a:r>
              <a:rPr lang="en-US" altLang="en-US" noProof="0" dirty="0" smtClean="0"/>
              <a:t> du masque</a:t>
            </a:r>
          </a:p>
          <a:p>
            <a:pPr lvl="1"/>
            <a:r>
              <a:rPr lang="en-US" altLang="en-US" noProof="0" dirty="0" err="1" smtClean="0"/>
              <a:t>Deuxième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2"/>
            <a:r>
              <a:rPr lang="en-US" altLang="en-US" noProof="0" dirty="0" err="1" smtClean="0"/>
              <a:t>Troisième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3"/>
            <a:r>
              <a:rPr lang="en-US" altLang="en-US" noProof="0" dirty="0" err="1" smtClean="0"/>
              <a:t>Quatrième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4"/>
            <a:r>
              <a:rPr lang="en-US" altLang="en-US" noProof="0" dirty="0" err="1" smtClean="0"/>
              <a:t>Cinquième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3" y="4472004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16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 defTabSz="913716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6231" y="4467225"/>
            <a:ext cx="8151220" cy="33972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16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Orange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94070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513966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6861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3716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0574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7432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249" indent="-133249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261" indent="-134836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097" indent="-134836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3404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389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7368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4353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984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966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0952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929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913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1896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8879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5862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8" y="339744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Modifiez</a:t>
            </a:r>
            <a:r>
              <a:rPr lang="en-US" altLang="en-US" noProof="0" dirty="0" smtClean="0"/>
              <a:t> le style du </a:t>
            </a:r>
            <a:r>
              <a:rPr lang="en-US" altLang="en-US" noProof="0" dirty="0" err="1" smtClean="0"/>
              <a:t>titre</a:t>
            </a:r>
            <a:endParaRPr lang="en-US" altLang="en-US" noProof="0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82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Modifiez</a:t>
            </a:r>
            <a:r>
              <a:rPr lang="en-US" altLang="en-US" noProof="0" dirty="0" smtClean="0"/>
              <a:t> les styles du </a:t>
            </a:r>
            <a:r>
              <a:rPr lang="en-US" altLang="en-US" noProof="0" dirty="0" err="1" smtClean="0"/>
              <a:t>texte</a:t>
            </a:r>
            <a:r>
              <a:rPr lang="en-US" altLang="en-US" noProof="0" dirty="0" smtClean="0"/>
              <a:t> du masque</a:t>
            </a:r>
          </a:p>
          <a:p>
            <a:pPr lvl="1"/>
            <a:r>
              <a:rPr lang="en-US" altLang="en-US" noProof="0" dirty="0" err="1" smtClean="0"/>
              <a:t>Deuxième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2"/>
            <a:r>
              <a:rPr lang="en-US" altLang="en-US" noProof="0" dirty="0" err="1" smtClean="0"/>
              <a:t>Troisième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3"/>
            <a:r>
              <a:rPr lang="en-US" altLang="en-US" noProof="0" dirty="0" err="1" smtClean="0"/>
              <a:t>Quatrième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4"/>
            <a:r>
              <a:rPr lang="en-US" altLang="en-US" noProof="0" dirty="0" err="1" smtClean="0"/>
              <a:t>Cinquième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3" y="4472008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16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 defTabSz="913716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6231" y="4467225"/>
            <a:ext cx="8151220" cy="33972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16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Orange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80954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513966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6861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3716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0574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7432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249" indent="-133249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261" indent="-134836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097" indent="-134836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3404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389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7368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4353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984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966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0952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929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913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1896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8879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5862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05304" y="4794648"/>
            <a:ext cx="2944813" cy="22264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eaLnBrk="0" hangingPunct="0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Geneva" charset="0"/>
                <a:cs typeface="Genev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>
                <a:solidFill>
                  <a:srgbClr val="000000">
                    <a:tint val="75000"/>
                  </a:srgbClr>
                </a:solidFill>
              </a:rPr>
              <a:t>Let's have a very long presentation title with some_long_words_that_dont_split - v0.01</a:t>
            </a:r>
            <a:endParaRPr lang="fr-FR" alt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171" name="Espace réservé du numéro de diapositive 5"/>
          <p:cNvSpPr txBox="1">
            <a:spLocks/>
          </p:cNvSpPr>
          <p:nvPr/>
        </p:nvSpPr>
        <p:spPr bwMode="auto">
          <a:xfrm>
            <a:off x="8394701" y="4794650"/>
            <a:ext cx="325438" cy="2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F7C408-650F-4CA5-98C8-92CC39E54733}" type="slidenum">
              <a:rPr lang="fr-FR" altLang="fr-FR" sz="1000" b="1" smtClean="0">
                <a:solidFill>
                  <a:srgbClr val="E43417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1000" b="1" smtClean="0">
              <a:solidFill>
                <a:srgbClr val="E43417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39739" y="4677966"/>
            <a:ext cx="8280400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39739" y="259557"/>
            <a:ext cx="8280400" cy="9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Titelmasterformat durch Klicken bearbeiten</a:t>
            </a:r>
          </a:p>
        </p:txBody>
      </p:sp>
      <p:sp>
        <p:nvSpPr>
          <p:cNvPr id="410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9" y="1382317"/>
            <a:ext cx="82804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Textmasterformate durch Klicken bearbeiten</a:t>
            </a:r>
          </a:p>
          <a:p>
            <a:pPr lvl="1"/>
            <a:r>
              <a:rPr lang="en-US" altLang="fr-FR" smtClean="0"/>
              <a:t>Zweite Ebene</a:t>
            </a:r>
          </a:p>
          <a:p>
            <a:pPr lvl="2"/>
            <a:r>
              <a:rPr lang="en-US" altLang="fr-FR" smtClean="0"/>
              <a:t>Dritte Ebene</a:t>
            </a:r>
          </a:p>
          <a:p>
            <a:pPr lvl="3"/>
            <a:r>
              <a:rPr lang="en-US" altLang="fr-FR" smtClean="0"/>
              <a:t>Vierte Ebene</a:t>
            </a:r>
          </a:p>
          <a:p>
            <a:pPr lvl="4"/>
            <a:r>
              <a:rPr lang="en-US" altLang="fr-FR" smtClean="0"/>
              <a:t>Fünfte Ebene</a:t>
            </a:r>
          </a:p>
        </p:txBody>
      </p:sp>
      <p:sp>
        <p:nvSpPr>
          <p:cNvPr id="13" name="Espace réservé du pied de page 4"/>
          <p:cNvSpPr txBox="1">
            <a:spLocks/>
          </p:cNvSpPr>
          <p:nvPr/>
        </p:nvSpPr>
        <p:spPr>
          <a:xfrm>
            <a:off x="1720851" y="4794650"/>
            <a:ext cx="2281238" cy="23098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 pitchFamily="34" charset="0"/>
                <a:cs typeface="Arial" pitchFamily="34" charset="0"/>
              </a:rPr>
              <a:t>Strictly confidential - </a:t>
            </a:r>
            <a:br>
              <a:rPr lang="en-US" dirty="0" smtClean="0">
                <a:solidFill>
                  <a:srgbClr val="000000">
                    <a:tint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 pitchFamily="34" charset="0"/>
                <a:cs typeface="Arial" pitchFamily="34" charset="0"/>
              </a:rPr>
              <a:t>Do not share outside of a Clean Team.</a:t>
            </a:r>
            <a:endParaRPr lang="fr-FR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5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Arial" pitchFamily="34" charset="0"/>
          <a:ea typeface="MS PGothic" pitchFamily="34" charset="-128"/>
          <a:cs typeface="Genev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MS PGothic" pitchFamily="34" charset="-128"/>
          <a:cs typeface="Genev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MS PGothic" pitchFamily="34" charset="-128"/>
          <a:cs typeface="Genev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MS PGothic" pitchFamily="34" charset="-128"/>
          <a:cs typeface="Genev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MS PGothic" pitchFamily="34" charset="-128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100000"/>
        </a:spcBef>
        <a:spcAft>
          <a:spcPct val="0"/>
        </a:spcAft>
        <a:buClr>
          <a:srgbClr val="E43417"/>
        </a:buClr>
        <a:buFont typeface="Wingdings" pitchFamily="2" charset="2"/>
        <a:defRPr b="1" kern="1200">
          <a:solidFill>
            <a:schemeClr val="tx1"/>
          </a:solidFill>
          <a:latin typeface="Arial" pitchFamily="34" charset="0"/>
          <a:ea typeface="MS PGothic" pitchFamily="34" charset="-128"/>
          <a:cs typeface="Geneva" charset="0"/>
        </a:defRPr>
      </a:lvl1pPr>
      <a:lvl2pPr marL="1588" indent="455613" algn="l" defTabSz="457200" rtl="0" eaLnBrk="0" fontAlgn="base" hangingPunct="0">
        <a:spcBef>
          <a:spcPct val="50000"/>
        </a:spcBef>
        <a:spcAft>
          <a:spcPct val="0"/>
        </a:spcAft>
        <a:buClr>
          <a:srgbClr val="E43417"/>
        </a:buClr>
        <a:buFont typeface="Wingdings" pitchFamily="2" charset="2"/>
        <a:defRPr kern="1200">
          <a:solidFill>
            <a:schemeClr val="tx1"/>
          </a:solidFill>
          <a:latin typeface="Arial" pitchFamily="34" charset="0"/>
          <a:ea typeface="Geneva" charset="0"/>
          <a:cs typeface="Geneva" charset="0"/>
        </a:defRPr>
      </a:lvl2pPr>
      <a:lvl3pPr marL="219075" indent="-215900" algn="l" defTabSz="457200" rtl="0" eaLnBrk="0" fontAlgn="base" hangingPunct="0">
        <a:spcBef>
          <a:spcPct val="25000"/>
        </a:spcBef>
        <a:spcAft>
          <a:spcPct val="0"/>
        </a:spcAft>
        <a:buClr>
          <a:srgbClr val="E43417"/>
        </a:buClr>
        <a:buSzPct val="100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Geneva" charset="0"/>
          <a:cs typeface="Geneva" charset="0"/>
        </a:defRPr>
      </a:lvl3pPr>
      <a:lvl4pPr marL="457200" indent="-236538" algn="l" defTabSz="457200" rtl="0" eaLnBrk="0" fontAlgn="base" hangingPunct="0">
        <a:spcBef>
          <a:spcPct val="25000"/>
        </a:spcBef>
        <a:spcAft>
          <a:spcPct val="0"/>
        </a:spcAft>
        <a:buClr>
          <a:srgbClr val="E43417"/>
        </a:buClr>
        <a:buSzPct val="100000"/>
        <a:buFont typeface="Wingdings 3" pitchFamily="18" charset="2"/>
        <a:buChar char=""/>
        <a:defRPr kern="1200">
          <a:solidFill>
            <a:schemeClr val="tx1"/>
          </a:solidFill>
          <a:latin typeface="Arial" pitchFamily="34" charset="0"/>
          <a:ea typeface="Geneva" charset="0"/>
          <a:cs typeface="Geneva" charset="0"/>
        </a:defRPr>
      </a:lvl4pPr>
      <a:lvl5pPr marL="685800" indent="-227013" algn="l" defTabSz="457200" rtl="0" eaLnBrk="0" fontAlgn="base" hangingPunct="0">
        <a:spcBef>
          <a:spcPct val="25000"/>
        </a:spcBef>
        <a:spcAft>
          <a:spcPct val="0"/>
        </a:spcAft>
        <a:buClr>
          <a:srgbClr val="E43417"/>
        </a:buClr>
        <a:buSzPct val="100000"/>
        <a:buFont typeface="Wingdings 3" pitchFamily="18" charset="2"/>
        <a:buChar char=""/>
        <a:defRPr kern="1200">
          <a:solidFill>
            <a:schemeClr val="tx1"/>
          </a:solidFill>
          <a:latin typeface="Arial" pitchFamily="34" charset="0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6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7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500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6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7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500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8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6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7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500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8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8" y="339747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Modifiez</a:t>
            </a:r>
            <a:r>
              <a:rPr lang="en-US" altLang="en-US" noProof="0" dirty="0" smtClean="0"/>
              <a:t> le style du </a:t>
            </a:r>
            <a:r>
              <a:rPr lang="en-US" altLang="en-US" noProof="0" dirty="0" err="1" smtClean="0"/>
              <a:t>titre</a:t>
            </a:r>
            <a:endParaRPr lang="en-US" altLang="en-US" noProof="0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82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Modifiez</a:t>
            </a:r>
            <a:r>
              <a:rPr lang="en-US" altLang="en-US" noProof="0" dirty="0" smtClean="0"/>
              <a:t> les styles du </a:t>
            </a:r>
            <a:r>
              <a:rPr lang="en-US" altLang="en-US" noProof="0" dirty="0" err="1" smtClean="0"/>
              <a:t>texte</a:t>
            </a:r>
            <a:r>
              <a:rPr lang="en-US" altLang="en-US" noProof="0" dirty="0" smtClean="0"/>
              <a:t> du masque</a:t>
            </a:r>
          </a:p>
          <a:p>
            <a:pPr lvl="1"/>
            <a:r>
              <a:rPr lang="en-US" altLang="en-US" noProof="0" dirty="0" err="1" smtClean="0"/>
              <a:t>Deuxième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2"/>
            <a:r>
              <a:rPr lang="en-US" altLang="en-US" noProof="0" dirty="0" err="1" smtClean="0"/>
              <a:t>Troisième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3"/>
            <a:r>
              <a:rPr lang="en-US" altLang="en-US" noProof="0" dirty="0" err="1" smtClean="0"/>
              <a:t>Quatrième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4"/>
            <a:r>
              <a:rPr lang="en-US" altLang="en-US" noProof="0" dirty="0" err="1" smtClean="0"/>
              <a:t>Cinquième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3" y="4472017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16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 defTabSz="913716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6231" y="4467225"/>
            <a:ext cx="8151220" cy="33972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16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Orange Confidential</a:t>
            </a:r>
          </a:p>
        </p:txBody>
      </p:sp>
    </p:spTree>
    <p:extLst>
      <p:ext uri="{BB962C8B-B14F-4D97-AF65-F5344CB8AC3E}">
        <p14:creationId xmlns:p14="http://schemas.microsoft.com/office/powerpoint/2010/main" val="536995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513966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6861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3716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0574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7432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249" indent="-133249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261" indent="-134836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097" indent="-134836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3404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389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7368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4353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984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966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0952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929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913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1896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8879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5862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8" y="339740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Modifiez</a:t>
            </a:r>
            <a:r>
              <a:rPr lang="en-US" altLang="en-US" noProof="0" dirty="0" smtClean="0"/>
              <a:t> le style du </a:t>
            </a:r>
            <a:r>
              <a:rPr lang="en-US" altLang="en-US" noProof="0" dirty="0" err="1" smtClean="0"/>
              <a:t>titre</a:t>
            </a:r>
            <a:endParaRPr lang="en-US" altLang="en-US" noProof="0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82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Modifiez</a:t>
            </a:r>
            <a:r>
              <a:rPr lang="en-US" altLang="en-US" noProof="0" dirty="0" smtClean="0"/>
              <a:t> les styles du </a:t>
            </a:r>
            <a:r>
              <a:rPr lang="en-US" altLang="en-US" noProof="0" dirty="0" err="1" smtClean="0"/>
              <a:t>texte</a:t>
            </a:r>
            <a:r>
              <a:rPr lang="en-US" altLang="en-US" noProof="0" dirty="0" smtClean="0"/>
              <a:t> du masque</a:t>
            </a:r>
          </a:p>
          <a:p>
            <a:pPr lvl="1"/>
            <a:r>
              <a:rPr lang="en-US" altLang="en-US" noProof="0" dirty="0" err="1" smtClean="0"/>
              <a:t>Deuxième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2"/>
            <a:r>
              <a:rPr lang="en-US" altLang="en-US" noProof="0" dirty="0" err="1" smtClean="0"/>
              <a:t>Troisième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3"/>
            <a:r>
              <a:rPr lang="en-US" altLang="en-US" noProof="0" dirty="0" err="1" smtClean="0"/>
              <a:t>Quatrième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4"/>
            <a:r>
              <a:rPr lang="en-US" altLang="en-US" noProof="0" dirty="0" err="1" smtClean="0"/>
              <a:t>Cinquième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3" y="4472004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16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 defTabSz="913716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6231" y="4467225"/>
            <a:ext cx="8151220" cy="33972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16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Orange Confidential</a:t>
            </a:r>
          </a:p>
        </p:txBody>
      </p:sp>
    </p:spTree>
    <p:extLst>
      <p:ext uri="{BB962C8B-B14F-4D97-AF65-F5344CB8AC3E}">
        <p14:creationId xmlns:p14="http://schemas.microsoft.com/office/powerpoint/2010/main" val="801117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513966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6861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3716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0574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7432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249" indent="-133249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261" indent="-134836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097" indent="-134836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3404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389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7368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4353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984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966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0952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929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913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1896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8879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5862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213" y="268288"/>
            <a:ext cx="8516475" cy="74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13" y="1181102"/>
            <a:ext cx="8516475" cy="3370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93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7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8" y="339740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Modifiez</a:t>
            </a:r>
            <a:r>
              <a:rPr lang="en-US" altLang="en-US" noProof="0" dirty="0" smtClean="0"/>
              <a:t> le style du </a:t>
            </a:r>
            <a:r>
              <a:rPr lang="en-US" altLang="en-US" noProof="0" dirty="0" err="1" smtClean="0"/>
              <a:t>titre</a:t>
            </a:r>
            <a:endParaRPr lang="en-US" altLang="en-US" noProof="0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82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Modifiez</a:t>
            </a:r>
            <a:r>
              <a:rPr lang="en-US" altLang="en-US" noProof="0" dirty="0" smtClean="0"/>
              <a:t> les styles du </a:t>
            </a:r>
            <a:r>
              <a:rPr lang="en-US" altLang="en-US" noProof="0" dirty="0" err="1" smtClean="0"/>
              <a:t>texte</a:t>
            </a:r>
            <a:r>
              <a:rPr lang="en-US" altLang="en-US" noProof="0" dirty="0" smtClean="0"/>
              <a:t> du masque</a:t>
            </a:r>
          </a:p>
          <a:p>
            <a:pPr lvl="1"/>
            <a:r>
              <a:rPr lang="en-US" altLang="en-US" noProof="0" dirty="0" err="1" smtClean="0"/>
              <a:t>Deuxième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2"/>
            <a:r>
              <a:rPr lang="en-US" altLang="en-US" noProof="0" dirty="0" err="1" smtClean="0"/>
              <a:t>Troisième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3"/>
            <a:r>
              <a:rPr lang="en-US" altLang="en-US" noProof="0" dirty="0" err="1" smtClean="0"/>
              <a:t>Quatrième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4"/>
            <a:r>
              <a:rPr lang="en-US" altLang="en-US" noProof="0" dirty="0" err="1" smtClean="0"/>
              <a:t>Cinquième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3" y="4472004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16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 defTabSz="913716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6231" y="4467225"/>
            <a:ext cx="8151220" cy="33972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16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Orange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728242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513966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6861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3716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0574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7432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249" indent="-133249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261" indent="-134836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097" indent="-134836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3404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389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7368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4353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984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966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0952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929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913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1896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8879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5862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8" y="339744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Modifiez</a:t>
            </a:r>
            <a:r>
              <a:rPr lang="en-US" altLang="en-US" noProof="0" dirty="0" smtClean="0"/>
              <a:t> le style du </a:t>
            </a:r>
            <a:r>
              <a:rPr lang="en-US" altLang="en-US" noProof="0" dirty="0" err="1" smtClean="0"/>
              <a:t>titre</a:t>
            </a:r>
            <a:endParaRPr lang="en-US" altLang="en-US" noProof="0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82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Modifiez</a:t>
            </a:r>
            <a:r>
              <a:rPr lang="en-US" altLang="en-US" noProof="0" dirty="0" smtClean="0"/>
              <a:t> les styles du </a:t>
            </a:r>
            <a:r>
              <a:rPr lang="en-US" altLang="en-US" noProof="0" dirty="0" err="1" smtClean="0"/>
              <a:t>texte</a:t>
            </a:r>
            <a:r>
              <a:rPr lang="en-US" altLang="en-US" noProof="0" dirty="0" smtClean="0"/>
              <a:t> du masque</a:t>
            </a:r>
          </a:p>
          <a:p>
            <a:pPr lvl="1"/>
            <a:r>
              <a:rPr lang="en-US" altLang="en-US" noProof="0" dirty="0" err="1" smtClean="0"/>
              <a:t>Deuxième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2"/>
            <a:r>
              <a:rPr lang="en-US" altLang="en-US" noProof="0" dirty="0" err="1" smtClean="0"/>
              <a:t>Troisième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3"/>
            <a:r>
              <a:rPr lang="en-US" altLang="en-US" noProof="0" dirty="0" err="1" smtClean="0"/>
              <a:t>Quatrième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4"/>
            <a:r>
              <a:rPr lang="en-US" altLang="en-US" noProof="0" dirty="0" err="1" smtClean="0"/>
              <a:t>Cinquième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3" y="4472008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16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 defTabSz="913716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6231" y="4467225"/>
            <a:ext cx="8151220" cy="33972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16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Orange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18022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513966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6861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3716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0574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7432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249" indent="-133249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261" indent="-134836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097" indent="-134836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3404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389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7368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4353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984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966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0952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929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913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1896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8879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5862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8" y="339736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Modifiez</a:t>
            </a:r>
            <a:r>
              <a:rPr lang="en-US" altLang="en-US" noProof="0" dirty="0" smtClean="0"/>
              <a:t> le style du </a:t>
            </a:r>
            <a:r>
              <a:rPr lang="en-US" altLang="en-US" noProof="0" dirty="0" err="1" smtClean="0"/>
              <a:t>titre</a:t>
            </a:r>
            <a:endParaRPr lang="en-US" altLang="en-US" noProof="0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75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Modifiez</a:t>
            </a:r>
            <a:r>
              <a:rPr lang="en-US" altLang="en-US" noProof="0" dirty="0" smtClean="0"/>
              <a:t> les styles du </a:t>
            </a:r>
            <a:r>
              <a:rPr lang="en-US" altLang="en-US" noProof="0" dirty="0" err="1" smtClean="0"/>
              <a:t>texte</a:t>
            </a:r>
            <a:r>
              <a:rPr lang="en-US" altLang="en-US" noProof="0" dirty="0" smtClean="0"/>
              <a:t> du masque</a:t>
            </a:r>
          </a:p>
          <a:p>
            <a:pPr lvl="1"/>
            <a:r>
              <a:rPr lang="en-US" altLang="en-US" noProof="0" dirty="0" err="1" smtClean="0"/>
              <a:t>Deuxième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2"/>
            <a:r>
              <a:rPr lang="en-US" altLang="en-US" noProof="0" dirty="0" err="1" smtClean="0"/>
              <a:t>Troisième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3"/>
            <a:r>
              <a:rPr lang="en-US" altLang="en-US" noProof="0" dirty="0" err="1" smtClean="0"/>
              <a:t>Quatrième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4"/>
            <a:r>
              <a:rPr lang="en-US" altLang="en-US" noProof="0" dirty="0" err="1" smtClean="0"/>
              <a:t>Cinquième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3" y="4472000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16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 defTabSz="913716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6231" y="4467225"/>
            <a:ext cx="8151220" cy="33972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16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Orange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95092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513966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6861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3716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0574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7432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249" indent="-133249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261" indent="-134836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097" indent="-134836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3404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389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7368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4353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984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966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0952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929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913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1896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8879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5862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8" y="339731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Modifiez</a:t>
            </a:r>
            <a:r>
              <a:rPr lang="en-US" altLang="en-US" noProof="0" dirty="0" smtClean="0"/>
              <a:t> le style du </a:t>
            </a:r>
            <a:r>
              <a:rPr lang="en-US" altLang="en-US" noProof="0" dirty="0" err="1" smtClean="0"/>
              <a:t>titre</a:t>
            </a:r>
            <a:endParaRPr lang="en-US" altLang="en-US" noProof="0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65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Modifiez</a:t>
            </a:r>
            <a:r>
              <a:rPr lang="en-US" altLang="en-US" noProof="0" dirty="0" smtClean="0"/>
              <a:t> les styles du </a:t>
            </a:r>
            <a:r>
              <a:rPr lang="en-US" altLang="en-US" noProof="0" dirty="0" err="1" smtClean="0"/>
              <a:t>texte</a:t>
            </a:r>
            <a:r>
              <a:rPr lang="en-US" altLang="en-US" noProof="0" dirty="0" smtClean="0"/>
              <a:t> du masque</a:t>
            </a:r>
          </a:p>
          <a:p>
            <a:pPr lvl="1"/>
            <a:r>
              <a:rPr lang="en-US" altLang="en-US" noProof="0" dirty="0" err="1" smtClean="0"/>
              <a:t>Deuxième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2"/>
            <a:r>
              <a:rPr lang="en-US" altLang="en-US" noProof="0" dirty="0" err="1" smtClean="0"/>
              <a:t>Troisième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3"/>
            <a:r>
              <a:rPr lang="en-US" altLang="en-US" noProof="0" dirty="0" err="1" smtClean="0"/>
              <a:t>Quatrième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4"/>
            <a:r>
              <a:rPr lang="en-US" altLang="en-US" noProof="0" dirty="0" err="1" smtClean="0"/>
              <a:t>Cinquième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3" y="4471995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16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 defTabSz="913716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6231" y="4467225"/>
            <a:ext cx="8151220" cy="33972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16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Orange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94361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513966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6861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3716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0574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7432" algn="l" defTabSz="513966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249" indent="-133249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261" indent="-134836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097" indent="-134836" algn="l" defTabSz="513966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3404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389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7368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4353" indent="-128489" algn="l" defTabSz="51396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984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966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0952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929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913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1896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8879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5862" algn="l" defTabSz="51396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6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7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91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7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6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7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91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8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201" y="268288"/>
            <a:ext cx="8516475" cy="74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01" y="1181102"/>
            <a:ext cx="8516475" cy="3370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7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8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lazza.orange.com/docs/DOC-66064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4.xml"/><Relationship Id="rId4" Type="http://schemas.openxmlformats.org/officeDocument/2006/relationships/hyperlink" Target="https://plazza.orange.com/docs/DOC-52116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22"/>
          <p:cNvSpPr/>
          <p:nvPr/>
        </p:nvSpPr>
        <p:spPr>
          <a:xfrm>
            <a:off x="4818287" y="123477"/>
            <a:ext cx="1769937" cy="410635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12253"/>
            <a:r>
              <a:rPr lang="en-US" sz="1400" dirty="0" smtClean="0">
                <a:solidFill>
                  <a:srgbClr val="00B0F0"/>
                </a:solidFill>
                <a:latin typeface="Helvetica 65 Medium" panose="020B0604020202020204" pitchFamily="34" charset="0"/>
              </a:rPr>
              <a:t>IAM4Virtualization</a:t>
            </a:r>
            <a:endParaRPr lang="en-US" sz="1400" dirty="0">
              <a:solidFill>
                <a:srgbClr val="00B0F0"/>
              </a:solidFill>
              <a:latin typeface="Helvetica 65 Medium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656863" y="123478"/>
            <a:ext cx="1379633" cy="410635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712253"/>
            <a:r>
              <a:rPr lang="en-US" sz="1000" dirty="0" smtClean="0">
                <a:solidFill>
                  <a:srgbClr val="000000"/>
                </a:solidFill>
                <a:latin typeface="Helvetica 65 Medium" panose="020B0604020202020204" pitchFamily="34" charset="0"/>
              </a:rPr>
              <a:t>Multi-DC / multi-POP urbanism</a:t>
            </a:r>
            <a:endParaRPr lang="en-US" sz="1000" dirty="0">
              <a:solidFill>
                <a:srgbClr val="000000"/>
              </a:solidFill>
              <a:latin typeface="Helvetica 65 Medium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798039" y="591439"/>
            <a:ext cx="1238449" cy="410635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712253"/>
            <a:r>
              <a:rPr lang="en-US" sz="1000" dirty="0" smtClean="0">
                <a:solidFill>
                  <a:srgbClr val="000000"/>
                </a:solidFill>
                <a:latin typeface="Helvetica 65 Medium" panose="020B0604020202020204" pitchFamily="34" charset="0"/>
              </a:rPr>
              <a:t>operational model</a:t>
            </a:r>
            <a:endParaRPr lang="en-US" sz="1000" dirty="0">
              <a:solidFill>
                <a:srgbClr val="000000"/>
              </a:solidFill>
              <a:latin typeface="Helvetica 65 Medium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610717" y="411510"/>
            <a:ext cx="2561683" cy="268950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712253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20372" y="1449773"/>
            <a:ext cx="1624552" cy="157805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7972" y="1378942"/>
            <a:ext cx="1624552" cy="1578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26" y="618469"/>
            <a:ext cx="4833738" cy="2169305"/>
          </a:xfrm>
        </p:spPr>
        <p:txBody>
          <a:bodyPr/>
          <a:lstStyle/>
          <a:p>
            <a:r>
              <a:rPr lang="en-US" sz="3200" dirty="0"/>
              <a:t>HIS: </a:t>
            </a:r>
            <a:r>
              <a:rPr lang="en-US" sz="2000" dirty="0">
                <a:solidFill>
                  <a:srgbClr val="00B0F0"/>
                </a:solidFill>
              </a:rPr>
              <a:t>Hosting Infrastructure </a:t>
            </a:r>
            <a:r>
              <a:rPr lang="en-US" sz="2000" dirty="0" smtClean="0">
                <a:solidFill>
                  <a:srgbClr val="00B0F0"/>
                </a:solidFill>
              </a:rPr>
              <a:t>Services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000" dirty="0" smtClean="0">
                <a:solidFill>
                  <a:schemeClr val="accent1"/>
                </a:solidFill>
              </a:rPr>
              <a:t>IAM 4 Virtualization</a:t>
            </a:r>
            <a:r>
              <a:rPr lang="en-US" sz="4000" dirty="0">
                <a:solidFill>
                  <a:schemeClr val="accent1"/>
                </a:solidFill>
              </a:rPr>
              <a:t/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Moon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focus</a:t>
            </a:r>
            <a:r>
              <a:rPr lang="en-US" sz="2400" dirty="0" smtClean="0">
                <a:solidFill>
                  <a:schemeClr val="accent1"/>
                </a:solidFill>
              </a:rPr>
              <a:t/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1800" dirty="0" smtClean="0">
                <a:solidFill>
                  <a:schemeClr val="accent1"/>
                </a:solidFill>
              </a:rPr>
              <a:t>see </a:t>
            </a:r>
            <a:r>
              <a:rPr lang="en-US" sz="1600" dirty="0" smtClean="0">
                <a:solidFill>
                  <a:schemeClr val="accent1"/>
                </a:solidFill>
                <a:hlinkClick r:id="rId2"/>
              </a:rPr>
              <a:t>https</a:t>
            </a:r>
            <a:r>
              <a:rPr lang="en-US" sz="1600" dirty="0">
                <a:solidFill>
                  <a:schemeClr val="accent1"/>
                </a:solidFill>
                <a:hlinkClick r:id="rId2"/>
              </a:rPr>
              <a:t>://</a:t>
            </a:r>
            <a:r>
              <a:rPr lang="en-US" sz="1600" dirty="0" smtClean="0">
                <a:solidFill>
                  <a:schemeClr val="accent1"/>
                </a:solidFill>
                <a:hlinkClick r:id="rId2"/>
              </a:rPr>
              <a:t>plazza.orange.com/docs/DOC-660649</a:t>
            </a:r>
            <a:r>
              <a:rPr lang="en-US" sz="1600" dirty="0" smtClean="0">
                <a:solidFill>
                  <a:schemeClr val="accent1"/>
                </a:solidFill>
              </a:rPr>
              <a:t/>
            </a:r>
            <a:br>
              <a:rPr lang="en-US" sz="1600" dirty="0" smtClean="0">
                <a:solidFill>
                  <a:schemeClr val="accent1"/>
                </a:solidFill>
              </a:rPr>
            </a:br>
            <a:r>
              <a:rPr lang="en-US" sz="1600" dirty="0" smtClean="0">
                <a:solidFill>
                  <a:schemeClr val="accent1"/>
                </a:solidFill>
              </a:rPr>
              <a:t>and </a:t>
            </a:r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786180"/>
            <a:ext cx="5040559" cy="937697"/>
          </a:xfrm>
        </p:spPr>
        <p:txBody>
          <a:bodyPr/>
          <a:lstStyle/>
          <a:p>
            <a:r>
              <a:rPr lang="en-US" dirty="0" smtClean="0"/>
              <a:t>David Alles, </a:t>
            </a:r>
            <a:r>
              <a:rPr lang="en-US" dirty="0" smtClean="0"/>
              <a:t>OLN/ODIS,</a:t>
            </a:r>
          </a:p>
          <a:p>
            <a:r>
              <a:rPr lang="en-US" dirty="0" smtClean="0"/>
              <a:t>Ruan He and Thomas Duval, OLS/</a:t>
            </a:r>
            <a:r>
              <a:rPr lang="en-US" dirty="0" err="1" smtClean="0"/>
              <a:t>Arsec</a:t>
            </a: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29</a:t>
            </a:r>
            <a:r>
              <a:rPr lang="en-US" baseline="30000" dirty="0" smtClean="0">
                <a:solidFill>
                  <a:srgbClr val="00B0F0"/>
                </a:solidFill>
              </a:rPr>
              <a:t>th</a:t>
            </a:r>
            <a:r>
              <a:rPr lang="en-US" dirty="0" smtClean="0">
                <a:solidFill>
                  <a:srgbClr val="00B0F0"/>
                </a:solidFill>
              </a:rPr>
              <a:t> January 2018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83919"/>
            <a:ext cx="2879229" cy="82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8"/>
          <p:cNvSpPr/>
          <p:nvPr/>
        </p:nvSpPr>
        <p:spPr>
          <a:xfrm>
            <a:off x="5767972" y="1443175"/>
            <a:ext cx="1609843" cy="926600"/>
          </a:xfrm>
          <a:prstGeom prst="roundRect">
            <a:avLst/>
          </a:prstGeom>
          <a:solidFill>
            <a:srgbClr val="50BE87">
              <a:alpha val="61961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b"/>
          <a:lstStyle/>
          <a:p>
            <a:pPr algn="ctr" defTabSz="712788">
              <a:defRPr/>
            </a:pPr>
            <a:endParaRPr lang="en-US" sz="1000" dirty="0" smtClean="0">
              <a:solidFill>
                <a:srgbClr val="000000"/>
              </a:solidFill>
              <a:latin typeface="Helvetica 65 Medium" panose="020B0604020202020204" pitchFamily="34" charset="0"/>
            </a:endParaRPr>
          </a:p>
          <a:p>
            <a:pPr algn="ctr" defTabSz="712788">
              <a:defRPr/>
            </a:pPr>
            <a:endParaRPr lang="en-US" sz="1000" dirty="0" smtClean="0">
              <a:solidFill>
                <a:srgbClr val="000000"/>
              </a:solidFill>
              <a:latin typeface="Helvetica 65 Medium" panose="020B0604020202020204" pitchFamily="34" charset="0"/>
            </a:endParaRPr>
          </a:p>
          <a:p>
            <a:pPr algn="ctr" defTabSz="712788">
              <a:defRPr/>
            </a:pPr>
            <a:endParaRPr lang="en-US" sz="1000" dirty="0">
              <a:solidFill>
                <a:srgbClr val="000000"/>
              </a:solidFill>
              <a:latin typeface="Helvetica 65 Medium" panose="020B0604020202020204" pitchFamily="34" charset="0"/>
            </a:endParaRPr>
          </a:p>
          <a:p>
            <a:pPr algn="ctr" defTabSz="712788">
              <a:defRPr/>
            </a:pPr>
            <a:endParaRPr lang="en-US" sz="1600" dirty="0" smtClean="0">
              <a:solidFill>
                <a:srgbClr val="000000"/>
              </a:solidFill>
              <a:latin typeface="Helvetica 65 Medium" panose="020B0604020202020204" pitchFamily="34" charset="0"/>
            </a:endParaRPr>
          </a:p>
          <a:p>
            <a:pPr algn="ctr" defTabSz="712788">
              <a:defRPr/>
            </a:pPr>
            <a:endParaRPr lang="en-US" sz="1600" dirty="0">
              <a:solidFill>
                <a:srgbClr val="000000"/>
              </a:solidFill>
              <a:latin typeface="Helvetica 65 Medium" panose="020B0604020202020204" pitchFamily="34" charset="0"/>
            </a:endParaRPr>
          </a:p>
          <a:p>
            <a:pPr algn="ctr" defTabSz="712788">
              <a:defRPr/>
            </a:pPr>
            <a:endParaRPr lang="en-US" sz="1600" dirty="0" smtClean="0">
              <a:solidFill>
                <a:srgbClr val="000000"/>
              </a:solidFill>
              <a:latin typeface="Helvetica 65 Medium" panose="020B0604020202020204" pitchFamily="34" charset="0"/>
            </a:endParaRPr>
          </a:p>
          <a:p>
            <a:pPr algn="ctr" defTabSz="712788">
              <a:defRPr/>
            </a:pPr>
            <a:endParaRPr lang="en-US" sz="1000" dirty="0">
              <a:solidFill>
                <a:srgbClr val="000000"/>
              </a:solidFill>
              <a:latin typeface="Helvetica 65 Medium" panose="020B0604020202020204" pitchFamily="34" charset="0"/>
            </a:endParaRPr>
          </a:p>
          <a:p>
            <a:pPr algn="ctr" defTabSz="712788">
              <a:defRPr/>
            </a:pPr>
            <a:r>
              <a:rPr lang="en-US" sz="700" i="1" dirty="0" smtClean="0">
                <a:solidFill>
                  <a:srgbClr val="000000"/>
                </a:solidFill>
                <a:latin typeface="Helvetica 65 Medium" panose="020B0604020202020204" pitchFamily="34" charset="0"/>
              </a:rPr>
              <a:t>containerization</a:t>
            </a:r>
            <a:endParaRPr lang="en-US" sz="1000" i="1" dirty="0">
              <a:solidFill>
                <a:srgbClr val="000000"/>
              </a:solidFill>
              <a:latin typeface="Helvetica 65 Medium" panose="020B0604020202020204" pitchFamily="34" charset="0"/>
            </a:endParaRPr>
          </a:p>
        </p:txBody>
      </p:sp>
      <p:sp>
        <p:nvSpPr>
          <p:cNvPr id="11" name="Rounded Rectangle 9"/>
          <p:cNvSpPr/>
          <p:nvPr/>
        </p:nvSpPr>
        <p:spPr>
          <a:xfrm>
            <a:off x="5834118" y="788680"/>
            <a:ext cx="1609843" cy="224101"/>
          </a:xfrm>
          <a:prstGeom prst="roundRect">
            <a:avLst/>
          </a:prstGeom>
          <a:solidFill>
            <a:srgbClr val="4BB4E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defTabSz="712788">
              <a:lnSpc>
                <a:spcPts val="1100"/>
              </a:lnSpc>
              <a:defRPr/>
            </a:pPr>
            <a:r>
              <a:rPr lang="en-US" sz="1000" dirty="0" smtClean="0">
                <a:solidFill>
                  <a:srgbClr val="000000"/>
                </a:solidFill>
                <a:latin typeface="Helvetica 65 Medium" panose="020B0604020202020204" pitchFamily="34" charset="0"/>
              </a:rPr>
              <a:t>Cloud Service layer</a:t>
            </a:r>
            <a:endParaRPr lang="en-US" sz="1000" dirty="0">
              <a:solidFill>
                <a:srgbClr val="000000"/>
              </a:solidFill>
              <a:latin typeface="Helvetica 65 Medium" panose="020B0604020202020204" pitchFamily="34" charset="0"/>
            </a:endParaRPr>
          </a:p>
        </p:txBody>
      </p:sp>
      <p:sp>
        <p:nvSpPr>
          <p:cNvPr id="12" name="Rounded Rectangle 8"/>
          <p:cNvSpPr/>
          <p:nvPr/>
        </p:nvSpPr>
        <p:spPr>
          <a:xfrm>
            <a:off x="5782394" y="2376871"/>
            <a:ext cx="1593482" cy="265021"/>
          </a:xfrm>
          <a:prstGeom prst="roundRect">
            <a:avLst/>
          </a:prstGeom>
          <a:solidFill>
            <a:schemeClr val="bg1">
              <a:lumMod val="65000"/>
              <a:alpha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defTabSz="712788">
              <a:defRPr/>
            </a:pPr>
            <a:r>
              <a:rPr lang="en-US" sz="1000" dirty="0" smtClean="0">
                <a:solidFill>
                  <a:srgbClr val="000000"/>
                </a:solidFill>
                <a:latin typeface="Helvetica 65 Medium" panose="020B0604020202020204" pitchFamily="34" charset="0"/>
              </a:rPr>
              <a:t>Compute + Storage HW</a:t>
            </a:r>
            <a:endParaRPr lang="en-US" sz="1000" dirty="0">
              <a:solidFill>
                <a:srgbClr val="000000"/>
              </a:solidFill>
              <a:latin typeface="Helvetica 65 Medium" panose="020B0604020202020204" pitchFamily="34" charset="0"/>
            </a:endParaRPr>
          </a:p>
        </p:txBody>
      </p:sp>
      <p:sp>
        <p:nvSpPr>
          <p:cNvPr id="13" name="Rounded Rectangle 8"/>
          <p:cNvSpPr/>
          <p:nvPr/>
        </p:nvSpPr>
        <p:spPr>
          <a:xfrm>
            <a:off x="5774322" y="1428482"/>
            <a:ext cx="758305" cy="420337"/>
          </a:xfrm>
          <a:prstGeom prst="roundRect">
            <a:avLst/>
          </a:prstGeom>
          <a:solidFill>
            <a:srgbClr val="50BE8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defTabSz="712788">
              <a:defRPr/>
            </a:pPr>
            <a:r>
              <a:rPr lang="en-US" sz="1000" dirty="0" smtClean="0">
                <a:solidFill>
                  <a:srgbClr val="000000"/>
                </a:solidFill>
                <a:latin typeface="Helvetica 65 Medium" panose="020B0604020202020204" pitchFamily="34" charset="0"/>
              </a:rPr>
              <a:t>Openstack</a:t>
            </a:r>
          </a:p>
          <a:p>
            <a:pPr algn="ctr" defTabSz="712788">
              <a:defRPr/>
            </a:pPr>
            <a:r>
              <a:rPr lang="en-US" sz="1000" dirty="0" smtClean="0">
                <a:solidFill>
                  <a:srgbClr val="000000"/>
                </a:solidFill>
                <a:latin typeface="Helvetica 65 Medium" panose="020B0604020202020204" pitchFamily="34" charset="0"/>
              </a:rPr>
              <a:t>RedHat</a:t>
            </a:r>
            <a:endParaRPr lang="en-US" sz="1000" dirty="0">
              <a:solidFill>
                <a:srgbClr val="000000"/>
              </a:solidFill>
              <a:latin typeface="Helvetica 65 Medium" panose="020B0604020202020204" pitchFamily="34" charset="0"/>
            </a:endParaRPr>
          </a:p>
        </p:txBody>
      </p:sp>
      <p:sp>
        <p:nvSpPr>
          <p:cNvPr id="14" name="Rounded Rectangle 8"/>
          <p:cNvSpPr/>
          <p:nvPr/>
        </p:nvSpPr>
        <p:spPr>
          <a:xfrm>
            <a:off x="6542351" y="1428482"/>
            <a:ext cx="841814" cy="420337"/>
          </a:xfrm>
          <a:prstGeom prst="roundRect">
            <a:avLst/>
          </a:prstGeom>
          <a:solidFill>
            <a:srgbClr val="50BE87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defTabSz="712788">
              <a:defRPr/>
            </a:pPr>
            <a:r>
              <a:rPr lang="en-US" sz="1000" dirty="0" smtClean="0">
                <a:solidFill>
                  <a:srgbClr val="000000"/>
                </a:solidFill>
                <a:latin typeface="Helvetica 65 Medium" panose="020B0604020202020204" pitchFamily="34" charset="0"/>
              </a:rPr>
              <a:t>Network controller</a:t>
            </a:r>
            <a:endParaRPr lang="en-US" sz="1000" dirty="0">
              <a:solidFill>
                <a:srgbClr val="000000"/>
              </a:solidFill>
              <a:latin typeface="Helvetica 65 Medium" panose="020B0604020202020204" pitchFamily="34" charset="0"/>
            </a:endParaRPr>
          </a:p>
        </p:txBody>
      </p:sp>
      <p:sp>
        <p:nvSpPr>
          <p:cNvPr id="15" name="Rounded Rectangle 9"/>
          <p:cNvSpPr/>
          <p:nvPr/>
        </p:nvSpPr>
        <p:spPr>
          <a:xfrm>
            <a:off x="5836324" y="508725"/>
            <a:ext cx="1608687" cy="21948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defTabSz="712788">
              <a:defRPr/>
            </a:pPr>
            <a:r>
              <a:rPr lang="en-US" sz="1000" dirty="0" smtClean="0">
                <a:solidFill>
                  <a:srgbClr val="000000"/>
                </a:solidFill>
                <a:latin typeface="Helvetica 65 Medium" panose="020B0604020202020204" pitchFamily="34" charset="0"/>
              </a:rPr>
              <a:t>Installation tooling</a:t>
            </a:r>
            <a:endParaRPr lang="en-US" sz="1000" dirty="0">
              <a:solidFill>
                <a:srgbClr val="000000"/>
              </a:solidFill>
              <a:latin typeface="Helvetica 65 Medium" panose="020B0604020202020204" pitchFamily="34" charset="0"/>
            </a:endParaRPr>
          </a:p>
        </p:txBody>
      </p:sp>
      <p:sp>
        <p:nvSpPr>
          <p:cNvPr id="16" name="Rounded Rectangle 8"/>
          <p:cNvSpPr/>
          <p:nvPr/>
        </p:nvSpPr>
        <p:spPr>
          <a:xfrm>
            <a:off x="5782394" y="2641893"/>
            <a:ext cx="1593482" cy="265021"/>
          </a:xfrm>
          <a:prstGeom prst="roundRect">
            <a:avLst/>
          </a:prstGeom>
          <a:solidFill>
            <a:schemeClr val="bg1">
              <a:lumMod val="65000"/>
              <a:alpha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defTabSz="712788">
              <a:defRPr/>
            </a:pPr>
            <a:r>
              <a:rPr lang="en-US" sz="1000" dirty="0" smtClean="0">
                <a:solidFill>
                  <a:srgbClr val="000000"/>
                </a:solidFill>
                <a:latin typeface="Helvetica 65 Medium" panose="020B0604020202020204" pitchFamily="34" charset="0"/>
              </a:rPr>
              <a:t>Network </a:t>
            </a:r>
            <a:r>
              <a:rPr lang="en-US" sz="1000" dirty="0" err="1" smtClean="0">
                <a:solidFill>
                  <a:srgbClr val="000000"/>
                </a:solidFill>
                <a:latin typeface="Helvetica 65 Medium" panose="020B0604020202020204" pitchFamily="34" charset="0"/>
              </a:rPr>
              <a:t>Hw</a:t>
            </a:r>
            <a:r>
              <a:rPr lang="en-US" sz="1000" dirty="0" smtClean="0">
                <a:solidFill>
                  <a:srgbClr val="000000"/>
                </a:solidFill>
                <a:latin typeface="Helvetica 65 Medium" panose="020B0604020202020204" pitchFamily="34" charset="0"/>
              </a:rPr>
              <a:t> &amp; Engineering</a:t>
            </a:r>
            <a:endParaRPr lang="en-US" sz="1000" dirty="0">
              <a:solidFill>
                <a:srgbClr val="000000"/>
              </a:solidFill>
              <a:latin typeface="Helvetica 65 Medium" panose="020B0604020202020204" pitchFamily="34" charset="0"/>
            </a:endParaRPr>
          </a:p>
        </p:txBody>
      </p:sp>
      <p:sp>
        <p:nvSpPr>
          <p:cNvPr id="17" name="Rounded Rectangle 9"/>
          <p:cNvSpPr/>
          <p:nvPr/>
        </p:nvSpPr>
        <p:spPr>
          <a:xfrm>
            <a:off x="5844563" y="1048577"/>
            <a:ext cx="1607757" cy="252236"/>
          </a:xfrm>
          <a:prstGeom prst="roundRect">
            <a:avLst/>
          </a:prstGeom>
          <a:solidFill>
            <a:srgbClr val="4BB4E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defTabSz="712788">
              <a:lnSpc>
                <a:spcPts val="1100"/>
              </a:lnSpc>
              <a:defRPr/>
            </a:pPr>
            <a:r>
              <a:rPr lang="en-US" sz="900" dirty="0" smtClean="0">
                <a:solidFill>
                  <a:srgbClr val="000000"/>
                </a:solidFill>
                <a:latin typeface="Helvetica 65 Medium" panose="020B0604020202020204" pitchFamily="34" charset="0"/>
              </a:rPr>
              <a:t>Common infra services</a:t>
            </a:r>
            <a:endParaRPr lang="en-US" sz="900" dirty="0">
              <a:solidFill>
                <a:srgbClr val="000000"/>
              </a:solidFill>
              <a:latin typeface="Helvetica 65 Medium" panose="020B0604020202020204" pitchFamily="34" charset="0"/>
            </a:endParaRPr>
          </a:p>
        </p:txBody>
      </p:sp>
      <p:sp>
        <p:nvSpPr>
          <p:cNvPr id="18" name="Rounded Rectangle 9"/>
          <p:cNvSpPr/>
          <p:nvPr/>
        </p:nvSpPr>
        <p:spPr>
          <a:xfrm>
            <a:off x="5767972" y="1866898"/>
            <a:ext cx="1607904" cy="223924"/>
          </a:xfrm>
          <a:prstGeom prst="roundRect">
            <a:avLst/>
          </a:prstGeom>
          <a:solidFill>
            <a:srgbClr val="50BE8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defTabSz="712788">
              <a:lnSpc>
                <a:spcPts val="1100"/>
              </a:lnSpc>
              <a:defRPr/>
            </a:pPr>
            <a:r>
              <a:rPr lang="en-US" sz="900" dirty="0" smtClean="0">
                <a:solidFill>
                  <a:srgbClr val="000000"/>
                </a:solidFill>
                <a:latin typeface="Helvetica 65 Medium" panose="020B0604020202020204" pitchFamily="34" charset="0"/>
              </a:rPr>
              <a:t>Ceph Storage</a:t>
            </a:r>
            <a:endParaRPr lang="en-US" sz="900" dirty="0">
              <a:solidFill>
                <a:srgbClr val="000000"/>
              </a:solidFill>
              <a:latin typeface="Helvetica 65 Medium" panose="020B0604020202020204" pitchFamily="34" charset="0"/>
            </a:endParaRPr>
          </a:p>
        </p:txBody>
      </p:sp>
      <p:sp>
        <p:nvSpPr>
          <p:cNvPr id="20" name="Rounded Rectangle 9"/>
          <p:cNvSpPr/>
          <p:nvPr/>
        </p:nvSpPr>
        <p:spPr>
          <a:xfrm rot="5400000">
            <a:off x="6881812" y="1308565"/>
            <a:ext cx="1749424" cy="2556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defTabSz="712788">
              <a:defRPr/>
            </a:pPr>
            <a:r>
              <a:rPr lang="en-US" sz="1200" dirty="0">
                <a:solidFill>
                  <a:srgbClr val="000000"/>
                </a:solidFill>
              </a:rPr>
              <a:t>Operation  tools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31640" y="4251632"/>
            <a:ext cx="2511906" cy="49244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Internal Draft documentation,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 not transfer</a:t>
            </a:r>
          </a:p>
        </p:txBody>
      </p:sp>
    </p:spTree>
    <p:extLst>
      <p:ext uri="{BB962C8B-B14F-4D97-AF65-F5344CB8AC3E}">
        <p14:creationId xmlns:p14="http://schemas.microsoft.com/office/powerpoint/2010/main" val="27531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8179" y="1707655"/>
            <a:ext cx="7200800" cy="2232248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6000" b="1" dirty="0" smtClean="0">
                <a:solidFill>
                  <a:schemeClr val="accent1"/>
                </a:solidFill>
              </a:rPr>
              <a:t>IAM4Virtualization </a:t>
            </a:r>
            <a:br>
              <a:rPr lang="en-US" sz="6000" b="1" dirty="0" smtClean="0">
                <a:solidFill>
                  <a:schemeClr val="accent1"/>
                </a:solidFill>
              </a:rPr>
            </a:b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</a:rPr>
              <a:t>Focus on OpenStack and its ‘</a:t>
            </a:r>
            <a:r>
              <a:rPr lang="en-US" sz="4400" b="1" dirty="0" smtClean="0">
                <a:solidFill>
                  <a:srgbClr val="00B050"/>
                </a:solidFill>
              </a:rPr>
              <a:t>Keystone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</a:rPr>
              <a:t>’ IAM module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Helvetica 45 Light" panose="020B04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78"/>
            <a:ext cx="8656290" cy="107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85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14335" y="267496"/>
            <a:ext cx="8002081" cy="288030"/>
          </a:xfrm>
        </p:spPr>
        <p:txBody>
          <a:bodyPr/>
          <a:lstStyle/>
          <a:p>
            <a:r>
              <a:rPr lang="en-US" dirty="0" smtClean="0"/>
              <a:t>One OpenStack deployment via RH Director is one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OPST/Region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39" y="1032108"/>
            <a:ext cx="3254324" cy="18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2305900" y="2829602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Helvetica 45 Light" pitchFamily="34" charset="0"/>
                <a:cs typeface="Arial" pitchFamily="34" charset="0"/>
              </a:rPr>
              <a:t>Provides authentication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B050"/>
                </a:solidFill>
                <a:latin typeface="Helvetica 45 Light" pitchFamily="34" charset="0"/>
                <a:cs typeface="Arial" pitchFamily="34" charset="0"/>
              </a:rPr>
              <a:t>Authorization for OpenStack</a:t>
            </a:r>
            <a:r>
              <a:rPr lang="en-US" sz="900" dirty="0" smtClean="0">
                <a:solidFill>
                  <a:srgbClr val="000000"/>
                </a:solidFill>
                <a:latin typeface="Helvetica 45 Light" pitchFamily="34" charset="0"/>
                <a:cs typeface="Arial" pitchFamily="34" charset="0"/>
              </a:rPr>
              <a:t>, </a:t>
            </a:r>
            <a:endParaRPr lang="en-US" sz="900" dirty="0">
              <a:solidFill>
                <a:srgbClr val="00B0F0"/>
              </a:solidFill>
              <a:latin typeface="Helvetica 45 Light" pitchFamily="34" charset="0"/>
              <a:cs typeface="Arial" pitchFamily="34" charset="0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1299579" y="4011910"/>
            <a:ext cx="3657643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>
                <a:latin typeface="Helvetica 45 Light" panose="020B0403020202020204" pitchFamily="34" charset="0"/>
              </a:rPr>
              <a:t>Grey color: This is the perimeter of the standard OPST/Keystone training </a:t>
            </a:r>
            <a:r>
              <a:rPr lang="en-US" sz="1600" dirty="0" smtClean="0">
                <a:latin typeface="Helvetica 45 Light" panose="020B0403020202020204" pitchFamily="34" charset="0"/>
                <a:sym typeface="Wingdings" panose="05000000000000000000" pitchFamily="2" charset="2"/>
              </a:rPr>
              <a:t></a:t>
            </a:r>
            <a:endParaRPr lang="en-US" sz="1400" dirty="0" smtClean="0">
              <a:latin typeface="Helvetica 45 Light" panose="020B0403020202020204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2688306" y="3147814"/>
            <a:ext cx="1372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accent1"/>
                </a:solidFill>
                <a:latin typeface="Helvetica 45 Light" pitchFamily="34" charset="0"/>
                <a:cs typeface="Arial" pitchFamily="34" charset="0"/>
              </a:rPr>
              <a:t>&amp; other Orange features</a:t>
            </a:r>
            <a:endParaRPr lang="en-US" sz="900" dirty="0">
              <a:solidFill>
                <a:schemeClr val="accent1"/>
              </a:solidFill>
              <a:latin typeface="Helvetica 45 Light" pitchFamily="34" charset="0"/>
              <a:cs typeface="Arial" pitchFamily="34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877415" y="2444292"/>
            <a:ext cx="464871" cy="2308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100" dirty="0" smtClean="0">
                <a:solidFill>
                  <a:srgbClr val="00B050"/>
                </a:solidFill>
                <a:latin typeface="Helvetica 45 Light" panose="020B0403020202020204" pitchFamily="34" charset="0"/>
              </a:rPr>
              <a:t>Contrail</a:t>
            </a:r>
          </a:p>
        </p:txBody>
      </p:sp>
      <p:cxnSp>
        <p:nvCxnSpPr>
          <p:cNvPr id="95" name="Connecteur droit avec flèche 94"/>
          <p:cNvCxnSpPr>
            <a:endCxn id="92" idx="0"/>
          </p:cNvCxnSpPr>
          <p:nvPr/>
        </p:nvCxnSpPr>
        <p:spPr>
          <a:xfrm flipH="1">
            <a:off x="1109851" y="1926663"/>
            <a:ext cx="463425" cy="51762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Connecteur droit avec flèche 1026"/>
          <p:cNvCxnSpPr>
            <a:endCxn id="92" idx="3"/>
          </p:cNvCxnSpPr>
          <p:nvPr/>
        </p:nvCxnSpPr>
        <p:spPr>
          <a:xfrm flipH="1" flipV="1">
            <a:off x="1342286" y="2559708"/>
            <a:ext cx="1527135" cy="2077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ZoneTexte 1027"/>
          <p:cNvSpPr txBox="1"/>
          <p:nvPr/>
        </p:nvSpPr>
        <p:spPr>
          <a:xfrm>
            <a:off x="867922" y="2015560"/>
            <a:ext cx="437620" cy="1538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  <a:latin typeface="Helvetica 45 Light" panose="020B0403020202020204" pitchFamily="34" charset="0"/>
              </a:rPr>
              <a:t>extends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2267744" y="3147814"/>
            <a:ext cx="5645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B050"/>
                </a:solidFill>
                <a:latin typeface="Helvetica 45 Light" pitchFamily="34" charset="0"/>
                <a:cs typeface="Arial" pitchFamily="34" charset="0"/>
              </a:rPr>
              <a:t>Contrail</a:t>
            </a:r>
            <a:endParaRPr lang="en-US" sz="900" dirty="0">
              <a:solidFill>
                <a:srgbClr val="00B050"/>
              </a:solidFill>
              <a:latin typeface="Helvetica 45 Light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987574"/>
            <a:ext cx="5040560" cy="24114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51854" y="772130"/>
            <a:ext cx="4235134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VIM deployment inside one Datacenter == NGPoP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84771" y="3398987"/>
            <a:ext cx="2539157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Lifecycle via </a:t>
            </a:r>
            <a:r>
              <a:rPr lang="en-US" sz="1400" dirty="0" smtClean="0">
                <a:solidFill>
                  <a:srgbClr val="C00000"/>
                </a:solidFill>
              </a:rPr>
              <a:t>RH OSP Director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128401" y="2169448"/>
            <a:ext cx="1443599" cy="59801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755563" y="1846283"/>
            <a:ext cx="511358" cy="3231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</a:p>
          <a:p>
            <a:pPr algn="ctr"/>
            <a:r>
              <a:rPr lang="en-US" sz="105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</a:p>
        </p:txBody>
      </p:sp>
      <p:cxnSp>
        <p:nvCxnSpPr>
          <p:cNvPr id="10" name="Connecteur droit avec flèche 9"/>
          <p:cNvCxnSpPr>
            <a:stCxn id="8" idx="0"/>
          </p:cNvCxnSpPr>
          <p:nvPr/>
        </p:nvCxnSpPr>
        <p:spPr>
          <a:xfrm flipH="1" flipV="1">
            <a:off x="3128401" y="1275606"/>
            <a:ext cx="1882841" cy="57067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3128401" y="2193280"/>
            <a:ext cx="1882841" cy="5741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3128401" y="1347614"/>
            <a:ext cx="1443599" cy="49866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07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5" grpId="1" build="allAtOnce"/>
      <p:bldP spid="93" grpId="0"/>
      <p:bldP spid="92" grpId="0" animBg="1"/>
      <p:bldP spid="1028" grpId="0"/>
      <p:bldP spid="101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14335" y="267496"/>
            <a:ext cx="8002081" cy="288030"/>
          </a:xfrm>
        </p:spPr>
        <p:txBody>
          <a:bodyPr/>
          <a:lstStyle/>
          <a:p>
            <a:r>
              <a:rPr lang="en-US" dirty="0" smtClean="0"/>
              <a:t>OpenStack deployment via RH Director allocate one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OPST/Domain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37" y="1032108"/>
            <a:ext cx="3254324" cy="18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761898" y="2829602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Helvetica 45 Light" pitchFamily="34" charset="0"/>
                <a:cs typeface="Arial" pitchFamily="34" charset="0"/>
              </a:rPr>
              <a:t>Provides authentication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Helvetica 45 Light" pitchFamily="34" charset="0"/>
                <a:cs typeface="Arial" pitchFamily="34" charset="0"/>
              </a:rPr>
              <a:t>Authorization for OpenStack, </a:t>
            </a:r>
            <a:endParaRPr lang="en-US" sz="900" dirty="0">
              <a:solidFill>
                <a:srgbClr val="00B0F0"/>
              </a:solidFill>
              <a:latin typeface="Helvetica 45 Light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987574"/>
            <a:ext cx="3560453" cy="24114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46307" y="772130"/>
            <a:ext cx="3146695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VIM deployment is one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OPST/Region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584399" y="2169448"/>
            <a:ext cx="1443599" cy="59801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2584399" y="1347614"/>
            <a:ext cx="1443599" cy="49866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589915" y="1274790"/>
            <a:ext cx="1152495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 Domain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743125" y="1761283"/>
            <a:ext cx="1182953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 Projects</a:t>
            </a:r>
          </a:p>
        </p:txBody>
      </p:sp>
      <p:cxnSp>
        <p:nvCxnSpPr>
          <p:cNvPr id="9" name="Connecteur droit avec flèche 8"/>
          <p:cNvCxnSpPr>
            <a:stCxn id="20" idx="2"/>
            <a:endCxn id="21" idx="0"/>
          </p:cNvCxnSpPr>
          <p:nvPr/>
        </p:nvCxnSpPr>
        <p:spPr>
          <a:xfrm flipH="1">
            <a:off x="6334602" y="1490234"/>
            <a:ext cx="831561" cy="27104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489078" y="1761283"/>
            <a:ext cx="1003416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 Users</a:t>
            </a:r>
          </a:p>
        </p:txBody>
      </p:sp>
      <p:cxnSp>
        <p:nvCxnSpPr>
          <p:cNvPr id="13" name="Connecteur droit avec flèche 12"/>
          <p:cNvCxnSpPr>
            <a:stCxn id="20" idx="2"/>
            <a:endCxn id="24" idx="0"/>
          </p:cNvCxnSpPr>
          <p:nvPr/>
        </p:nvCxnSpPr>
        <p:spPr>
          <a:xfrm>
            <a:off x="7166163" y="1490234"/>
            <a:ext cx="824623" cy="27104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926078" y="1490234"/>
            <a:ext cx="453650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covers</a:t>
            </a:r>
          </a:p>
        </p:txBody>
      </p:sp>
      <p:cxnSp>
        <p:nvCxnSpPr>
          <p:cNvPr id="17" name="Connecteur en angle 16"/>
          <p:cNvCxnSpPr>
            <a:stCxn id="24" idx="2"/>
            <a:endCxn id="21" idx="2"/>
          </p:cNvCxnSpPr>
          <p:nvPr/>
        </p:nvCxnSpPr>
        <p:spPr>
          <a:xfrm rot="5400000">
            <a:off x="7162694" y="1148635"/>
            <a:ext cx="12700" cy="1656184"/>
          </a:xfrm>
          <a:prstGeom prst="bentConnector3">
            <a:avLst>
              <a:gd name="adj1" fmla="val 180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418037" y="2193280"/>
            <a:ext cx="1502014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Roles == Assignments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820086" y="3005248"/>
            <a:ext cx="1173398" cy="3847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Project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for system scoping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089997" y="2996767"/>
            <a:ext cx="1706942" cy="3847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XX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Project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for project scoping</a:t>
            </a:r>
          </a:p>
        </p:txBody>
      </p:sp>
      <p:cxnSp>
        <p:nvCxnSpPr>
          <p:cNvPr id="22" name="Connecteur droit 21"/>
          <p:cNvCxnSpPr>
            <a:endCxn id="31" idx="0"/>
          </p:cNvCxnSpPr>
          <p:nvPr/>
        </p:nvCxnSpPr>
        <p:spPr>
          <a:xfrm flipH="1">
            <a:off x="5406785" y="1983077"/>
            <a:ext cx="586699" cy="102217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endCxn id="32" idx="0"/>
          </p:cNvCxnSpPr>
          <p:nvPr/>
        </p:nvCxnSpPr>
        <p:spPr>
          <a:xfrm>
            <a:off x="5993484" y="1983077"/>
            <a:ext cx="949984" cy="10136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4944998" y="2765609"/>
            <a:ext cx="1048364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Role == ‘admin’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468475" y="2765608"/>
            <a:ext cx="1192634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Role == ‘member’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723606" y="3403043"/>
            <a:ext cx="3489738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/!\ Issue1: sub-roles for segmentation of duties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97" y="4003975"/>
            <a:ext cx="3353695" cy="74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5629005" y="4753719"/>
            <a:ext cx="1901161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See </a:t>
            </a:r>
            <a:r>
              <a:rPr lang="en-US" sz="1100" dirty="0" smtClean="0">
                <a:hlinkClick r:id="rId4"/>
              </a:rPr>
              <a:t>proposed segmentation</a:t>
            </a:r>
            <a:endParaRPr lang="en-US" sz="1100" dirty="0" smtClean="0"/>
          </a:p>
        </p:txBody>
      </p:sp>
      <p:sp>
        <p:nvSpPr>
          <p:cNvPr id="42" name="ZoneTexte 41"/>
          <p:cNvSpPr txBox="1"/>
          <p:nvPr/>
        </p:nvSpPr>
        <p:spPr>
          <a:xfrm>
            <a:off x="7596413" y="4753719"/>
            <a:ext cx="864019" cy="169277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for sub-roles</a:t>
            </a:r>
          </a:p>
        </p:txBody>
      </p:sp>
    </p:spTree>
    <p:extLst>
      <p:ext uri="{BB962C8B-B14F-4D97-AF65-F5344CB8AC3E}">
        <p14:creationId xmlns:p14="http://schemas.microsoft.com/office/powerpoint/2010/main" val="20288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7" grpId="0"/>
      <p:bldP spid="38" grpId="0"/>
      <p:bldP spid="26" grpId="0"/>
      <p:bldP spid="27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95470" y="994350"/>
            <a:ext cx="1467789" cy="597685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39483" y="1427025"/>
            <a:ext cx="537327" cy="20005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 b="1" dirty="0" smtClean="0">
                <a:solidFill>
                  <a:srgbClr val="FF6600">
                    <a:lumMod val="75000"/>
                  </a:srgbClr>
                </a:solidFill>
                <a:latin typeface="Helvetica 45 Light" pitchFamily="34" charset="0"/>
                <a:cs typeface="Arial" pitchFamily="34" charset="0"/>
              </a:rPr>
              <a:t>sub roles</a:t>
            </a:r>
            <a:endParaRPr lang="en-US" sz="700" b="1" dirty="0">
              <a:solidFill>
                <a:srgbClr val="FF6600">
                  <a:lumMod val="75000"/>
                </a:srgbClr>
              </a:solidFill>
              <a:latin typeface="Helvetica 45 Light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73663" y="1117372"/>
            <a:ext cx="817384" cy="297517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Helvetica 45 Light" pitchFamily="34" charset="0"/>
                <a:cs typeface="Arial" pitchFamily="34" charset="0"/>
              </a:rPr>
              <a:t>Keystone</a:t>
            </a:r>
          </a:p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0000"/>
              </a:solidFill>
              <a:latin typeface="Helvetica 45 Light" pitchFamily="34" charset="0"/>
              <a:cs typeface="Arial" pitchFamily="34" charset="0"/>
            </a:endParaRPr>
          </a:p>
        </p:txBody>
      </p:sp>
      <p:sp>
        <p:nvSpPr>
          <p:cNvPr id="9" name="Cylindre 8"/>
          <p:cNvSpPr/>
          <p:nvPr/>
        </p:nvSpPr>
        <p:spPr>
          <a:xfrm>
            <a:off x="3099277" y="1311047"/>
            <a:ext cx="196850" cy="157163"/>
          </a:xfrm>
          <a:prstGeom prst="can">
            <a:avLst/>
          </a:prstGeom>
          <a:solidFill>
            <a:srgbClr val="40BE6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96183" y="931675"/>
            <a:ext cx="8114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Helvetica 45 Light" pitchFamily="34" charset="0"/>
                <a:cs typeface="Arial" pitchFamily="34" charset="0"/>
              </a:rPr>
              <a:t>NGPoP #1</a:t>
            </a:r>
            <a:endParaRPr lang="en-US" sz="1050" dirty="0">
              <a:solidFill>
                <a:srgbClr val="000000"/>
              </a:solidFill>
              <a:latin typeface="Helvetica 45 Light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7954" y="2049255"/>
            <a:ext cx="1467789" cy="50622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951953" y="2390477"/>
            <a:ext cx="537327" cy="20005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 b="1" dirty="0" smtClean="0">
                <a:solidFill>
                  <a:srgbClr val="FF6600">
                    <a:lumMod val="75000"/>
                  </a:srgbClr>
                </a:solidFill>
                <a:latin typeface="Helvetica 45 Light" pitchFamily="34" charset="0"/>
                <a:cs typeface="Arial" pitchFamily="34" charset="0"/>
              </a:rPr>
              <a:t>sub roles</a:t>
            </a:r>
            <a:endParaRPr lang="en-US" sz="700" b="1" dirty="0">
              <a:solidFill>
                <a:srgbClr val="FF6600">
                  <a:lumMod val="75000"/>
                </a:srgbClr>
              </a:solidFill>
              <a:latin typeface="Helvetica 45 Light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86136" y="2080824"/>
            <a:ext cx="817384" cy="297517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Helvetica 45 Light" pitchFamily="34" charset="0"/>
                <a:cs typeface="Arial" pitchFamily="34" charset="0"/>
              </a:rPr>
              <a:t>Keystone</a:t>
            </a:r>
          </a:p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0000"/>
              </a:solidFill>
              <a:latin typeface="Helvetica 45 Light" pitchFamily="34" charset="0"/>
              <a:cs typeface="Arial" pitchFamily="34" charset="0"/>
            </a:endParaRPr>
          </a:p>
        </p:txBody>
      </p:sp>
      <p:sp>
        <p:nvSpPr>
          <p:cNvPr id="14" name="Cylindre 13"/>
          <p:cNvSpPr/>
          <p:nvPr/>
        </p:nvSpPr>
        <p:spPr>
          <a:xfrm>
            <a:off x="3111750" y="2274499"/>
            <a:ext cx="196850" cy="157163"/>
          </a:xfrm>
          <a:prstGeom prst="can">
            <a:avLst/>
          </a:prstGeom>
          <a:solidFill>
            <a:srgbClr val="40BE6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07429" y="2371835"/>
            <a:ext cx="8002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Helvetica 45 Light" pitchFamily="34" charset="0"/>
                <a:cs typeface="Arial" pitchFamily="34" charset="0"/>
              </a:rPr>
              <a:t>NGPoP #x</a:t>
            </a:r>
            <a:endParaRPr lang="en-US" sz="1050" dirty="0">
              <a:solidFill>
                <a:srgbClr val="000000"/>
              </a:solidFill>
              <a:latin typeface="Helvetica 45 Light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55973" y="1617640"/>
            <a:ext cx="1028700" cy="409575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CSS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centralized management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21" name="Connecteur droit avec flèche 20"/>
          <p:cNvCxnSpPr>
            <a:stCxn id="16" idx="1"/>
            <a:endCxn id="8" idx="3"/>
          </p:cNvCxnSpPr>
          <p:nvPr/>
        </p:nvCxnSpPr>
        <p:spPr>
          <a:xfrm flipH="1" flipV="1">
            <a:off x="3691047" y="1266131"/>
            <a:ext cx="1464926" cy="55629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6" idx="1"/>
            <a:endCxn id="13" idx="3"/>
          </p:cNvCxnSpPr>
          <p:nvPr/>
        </p:nvCxnSpPr>
        <p:spPr>
          <a:xfrm flipH="1">
            <a:off x="3703520" y="1822428"/>
            <a:ext cx="1452453" cy="40715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851" y="339511"/>
            <a:ext cx="8470900" cy="233801"/>
          </a:xfrm>
        </p:spPr>
        <p:txBody>
          <a:bodyPr/>
          <a:lstStyle/>
          <a:p>
            <a:r>
              <a:rPr lang="en-US" dirty="0" smtClean="0"/>
              <a:t>Keystone is a local database: issues when IAM &amp; ACM for the IaaS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4262372" y="1803413"/>
            <a:ext cx="892232" cy="19162"/>
          </a:xfrm>
          <a:prstGeom prst="straightConnector1">
            <a:avLst/>
          </a:prstGeom>
          <a:ln w="9525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611560" y="4096112"/>
            <a:ext cx="819520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2D050"/>
                </a:solidFill>
                <a:latin typeface="Helvetica 45 Light" panose="020B0403020202020204" pitchFamily="34" charset="0"/>
              </a:rPr>
              <a:t>Long-term with Moon</a:t>
            </a:r>
            <a:r>
              <a:rPr lang="en-US" sz="1600" dirty="0" smtClean="0">
                <a:solidFill>
                  <a:srgbClr val="000000"/>
                </a:solidFill>
                <a:latin typeface="Helvetica 45 Light" panose="020B0403020202020204" pitchFamily="34" charset="0"/>
              </a:rPr>
              <a:t>*: </a:t>
            </a:r>
            <a:r>
              <a:rPr lang="en-US" sz="1200" dirty="0" smtClean="0">
                <a:solidFill>
                  <a:srgbClr val="000000"/>
                </a:solidFill>
                <a:latin typeface="Helvetica 45 Light" panose="020B0403020202020204" pitchFamily="34" charset="0"/>
              </a:rPr>
              <a:t>Starting from OpenStack version 13, </a:t>
            </a:r>
            <a:r>
              <a:rPr lang="en-US" sz="1200" b="1" dirty="0" smtClean="0">
                <a:solidFill>
                  <a:srgbClr val="000000"/>
                </a:solidFill>
                <a:latin typeface="Helvetica 45 Light" panose="020B0403020202020204" pitchFamily="34" charset="0"/>
              </a:rPr>
              <a:t>Keystone will become able to delegate its authorizations </a:t>
            </a:r>
            <a:r>
              <a:rPr lang="en-US" sz="1200" dirty="0" smtClean="0">
                <a:solidFill>
                  <a:srgbClr val="000000"/>
                </a:solidFill>
                <a:latin typeface="Helvetica 45 Light" panose="020B0403020202020204" pitchFamily="34" charset="0"/>
              </a:rPr>
              <a:t>via  one ‘external Policy Decision Point plugin’ to connect to a ‘</a:t>
            </a:r>
            <a:r>
              <a:rPr lang="en-US" sz="1200" b="1" dirty="0" smtClean="0">
                <a:solidFill>
                  <a:srgbClr val="92D050"/>
                </a:solidFill>
                <a:latin typeface="Helvetica 45 Light" panose="020B0403020202020204" pitchFamily="34" charset="0"/>
              </a:rPr>
              <a:t>centralized IAM&amp; ACM’ backend which will propose Dynamic policies management.</a:t>
            </a:r>
            <a:endParaRPr lang="en-US" sz="1200" b="1" dirty="0">
              <a:solidFill>
                <a:srgbClr val="92D050"/>
              </a:solidFill>
              <a:latin typeface="Helvetica 45 Light" panose="020B0403020202020204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2708484" y="1683936"/>
            <a:ext cx="38664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Helvetica 45 Light" pitchFamily="34" charset="0"/>
                <a:cs typeface="Arial" pitchFamily="34" charset="0"/>
              </a:rPr>
              <a:t>AD</a:t>
            </a:r>
            <a:endParaRPr lang="en-US" sz="1200" dirty="0">
              <a:solidFill>
                <a:srgbClr val="000000"/>
              </a:solidFill>
              <a:latin typeface="Helvetica 45 Light" pitchFamily="34" charset="0"/>
              <a:cs typeface="Arial" pitchFamily="34" charset="0"/>
            </a:endParaRPr>
          </a:p>
        </p:txBody>
      </p:sp>
      <p:cxnSp>
        <p:nvCxnSpPr>
          <p:cNvPr id="22" name="Connecteur en angle 21"/>
          <p:cNvCxnSpPr/>
          <p:nvPr/>
        </p:nvCxnSpPr>
        <p:spPr>
          <a:xfrm rot="10800000" flipV="1">
            <a:off x="3093107" y="1593548"/>
            <a:ext cx="436261" cy="229033"/>
          </a:xfrm>
          <a:prstGeom prst="bentConnector3">
            <a:avLst>
              <a:gd name="adj1" fmla="val 102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/>
          <p:cNvCxnSpPr>
            <a:stCxn id="11" idx="0"/>
          </p:cNvCxnSpPr>
          <p:nvPr/>
        </p:nvCxnSpPr>
        <p:spPr>
          <a:xfrm rot="16200000" flipV="1">
            <a:off x="3204122" y="1711554"/>
            <a:ext cx="226682" cy="448737"/>
          </a:xfrm>
          <a:prstGeom prst="bentConnector4">
            <a:avLst>
              <a:gd name="adj1" fmla="val 10972"/>
              <a:gd name="adj2" fmla="val -60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995264" y="2787772"/>
            <a:ext cx="79692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92D050"/>
                </a:solidFill>
                <a:latin typeface="Helvetica 45 Light" panose="020B0403020202020204" pitchFamily="34" charset="0"/>
              </a:rPr>
              <a:t>Short-term</a:t>
            </a:r>
            <a:r>
              <a:rPr lang="en-US" sz="1100" dirty="0" smtClean="0">
                <a:solidFill>
                  <a:srgbClr val="000000"/>
                </a:solidFill>
                <a:latin typeface="Helvetica 45 Light" panose="020B0403020202020204" pitchFamily="34" charset="0"/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Helvetica 45 Light" panose="020B0403020202020204" pitchFamily="34" charset="0"/>
              </a:rPr>
              <a:t>Each Keystone inside one </a:t>
            </a:r>
            <a:r>
              <a:rPr lang="en-US" sz="1000" dirty="0" smtClean="0">
                <a:solidFill>
                  <a:srgbClr val="000000"/>
                </a:solidFill>
                <a:latin typeface="Helvetica 45 Light" panose="020B0403020202020204" pitchFamily="34" charset="0"/>
              </a:rPr>
              <a:t>NGPoP is able to externalize its authentication source (unscoped token) on one LDAPS backend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995264" y="3147812"/>
            <a:ext cx="7969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000000"/>
                </a:solidFill>
                <a:latin typeface="Helvetica 45 Light" panose="020B0403020202020204" pitchFamily="34" charset="0"/>
              </a:rPr>
              <a:t>Each </a:t>
            </a:r>
            <a:r>
              <a:rPr lang="en-US" sz="1000" dirty="0">
                <a:solidFill>
                  <a:srgbClr val="000000"/>
                </a:solidFill>
                <a:latin typeface="Helvetica 45 Light" panose="020B0403020202020204" pitchFamily="34" charset="0"/>
              </a:rPr>
              <a:t>Keystone inside one NGPoP is the local Authorizations database; The </a:t>
            </a:r>
            <a:r>
              <a:rPr lang="en-US" sz="1000" b="1" dirty="0">
                <a:solidFill>
                  <a:srgbClr val="00B0F0"/>
                </a:solidFill>
                <a:latin typeface="Helvetica 45 Light" panose="020B0403020202020204" pitchFamily="34" charset="0"/>
              </a:rPr>
              <a:t>CSS will be the Centralized authorization referential</a:t>
            </a:r>
            <a:r>
              <a:rPr lang="en-US" sz="1000" dirty="0">
                <a:solidFill>
                  <a:srgbClr val="000000"/>
                </a:solidFill>
                <a:latin typeface="Helvetica 45 Light" panose="020B0403020202020204" pitchFamily="34" charset="0"/>
              </a:rPr>
              <a:t>, responsible for the  management of all those NGPoP local databases via Keystone APIs.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000000"/>
                </a:solidFill>
                <a:latin typeface="Helvetica 45 Light" panose="020B0403020202020204" pitchFamily="34" charset="0"/>
              </a:rPr>
              <a:t>The </a:t>
            </a:r>
            <a:r>
              <a:rPr lang="en-US" sz="1000" dirty="0" smtClean="0">
                <a:solidFill>
                  <a:srgbClr val="00B0F0"/>
                </a:solidFill>
                <a:latin typeface="Helvetica 45 Light" panose="020B0403020202020204" pitchFamily="34" charset="0"/>
              </a:rPr>
              <a:t>CSS will be responsible for the roles management </a:t>
            </a:r>
            <a:r>
              <a:rPr lang="en-US" sz="1000" dirty="0" smtClean="0">
                <a:solidFill>
                  <a:srgbClr val="000000"/>
                </a:solidFill>
                <a:latin typeface="Helvetica 45 Light" panose="020B0403020202020204" pitchFamily="34" charset="0"/>
              </a:rPr>
              <a:t>(</a:t>
            </a:r>
            <a:r>
              <a:rPr lang="en-US" sz="1000" i="1" dirty="0" smtClean="0">
                <a:solidFill>
                  <a:srgbClr val="000000"/>
                </a:solidFill>
                <a:latin typeface="Helvetica 45 Light" panose="020B0403020202020204" pitchFamily="34" charset="0"/>
              </a:rPr>
              <a:t>with import/ export and audit Business &amp; Applicative roles</a:t>
            </a:r>
            <a:r>
              <a:rPr lang="en-US" sz="1000" dirty="0" smtClean="0">
                <a:solidFill>
                  <a:srgbClr val="000000"/>
                </a:solidFill>
                <a:latin typeface="Helvetica 45 Light" panose="020B0403020202020204" pitchFamily="34" charset="0"/>
              </a:rPr>
              <a:t>) and </a:t>
            </a:r>
            <a:r>
              <a:rPr lang="en-US" sz="1000" dirty="0" smtClean="0">
                <a:solidFill>
                  <a:srgbClr val="00B0F0"/>
                </a:solidFill>
                <a:latin typeface="Helvetica 45 Light" panose="020B0403020202020204" pitchFamily="34" charset="0"/>
              </a:rPr>
              <a:t>for the Assignment management </a:t>
            </a:r>
            <a:r>
              <a:rPr lang="en-US" sz="1000" dirty="0" smtClean="0">
                <a:solidFill>
                  <a:srgbClr val="000000"/>
                </a:solidFill>
                <a:latin typeface="Helvetica 45 Light" panose="020B0403020202020204" pitchFamily="34" charset="0"/>
              </a:rPr>
              <a:t>(</a:t>
            </a:r>
            <a:r>
              <a:rPr lang="en-US" sz="1000" i="1" dirty="0" smtClean="0">
                <a:solidFill>
                  <a:srgbClr val="000000"/>
                </a:solidFill>
                <a:latin typeface="Helvetica 45 Light" panose="020B0403020202020204" pitchFamily="34" charset="0"/>
              </a:rPr>
              <a:t>import, export and audit of both CloudAdmin &amp; Customers authorizations</a:t>
            </a:r>
            <a:r>
              <a:rPr lang="en-US" sz="1000" dirty="0" smtClean="0">
                <a:solidFill>
                  <a:srgbClr val="000000"/>
                </a:solidFill>
                <a:latin typeface="Helvetica 45 Light" panose="020B0403020202020204" pitchFamily="34" charset="0"/>
              </a:rPr>
              <a:t>).</a:t>
            </a:r>
            <a:endParaRPr lang="en-US" sz="1000" dirty="0">
              <a:solidFill>
                <a:srgbClr val="000000"/>
              </a:solidFill>
              <a:latin typeface="Helvetica 45 Light" panose="020B0403020202020204" pitchFamily="34" charset="0"/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275197" y="843558"/>
            <a:ext cx="2313667" cy="1903752"/>
            <a:chOff x="35496" y="1131590"/>
            <a:chExt cx="2313667" cy="1903752"/>
          </a:xfrm>
        </p:grpSpPr>
        <p:sp>
          <p:nvSpPr>
            <p:cNvPr id="71" name="Rectangle 70"/>
            <p:cNvSpPr/>
            <p:nvPr/>
          </p:nvSpPr>
          <p:spPr>
            <a:xfrm>
              <a:off x="523275" y="1614025"/>
              <a:ext cx="1008112" cy="5976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62709" y="1730970"/>
              <a:ext cx="1008112" cy="5976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1545822" y="2835287"/>
              <a:ext cx="537327" cy="20005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srgbClr val="FF6600">
                      <a:lumMod val="75000"/>
                    </a:srgbClr>
                  </a:solidFill>
                  <a:latin typeface="Helvetica 45 Light" pitchFamily="34" charset="0"/>
                  <a:cs typeface="Arial" pitchFamily="34" charset="0"/>
                </a:rPr>
                <a:t>sub roles</a:t>
              </a:r>
              <a:endParaRPr lang="en-US" sz="700" b="1" dirty="0">
                <a:solidFill>
                  <a:srgbClr val="FF6600">
                    <a:lumMod val="75000"/>
                  </a:srgbClr>
                </a:solidFill>
                <a:latin typeface="Helvetica 45 Light" pitchFamily="34" charset="0"/>
                <a:cs typeface="Arial" pitchFamily="34" charset="0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514256" y="1853988"/>
              <a:ext cx="817384" cy="297517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000000"/>
                  </a:solidFill>
                  <a:latin typeface="Helvetica 45 Light" pitchFamily="34" charset="0"/>
                  <a:cs typeface="Arial" pitchFamily="34" charset="0"/>
                </a:rPr>
                <a:t>Keystone</a:t>
              </a:r>
            </a:p>
            <a:p>
              <a:pPr algn="ctr" fontAlgn="base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000000"/>
                </a:solidFill>
                <a:latin typeface="Helvetica 45 Light" pitchFamily="34" charset="0"/>
                <a:cs typeface="Arial" pitchFamily="34" charset="0"/>
              </a:endParaRPr>
            </a:p>
          </p:txBody>
        </p:sp>
        <p:sp>
          <p:nvSpPr>
            <p:cNvPr id="53" name="Cylindre 52"/>
            <p:cNvSpPr/>
            <p:nvPr/>
          </p:nvSpPr>
          <p:spPr>
            <a:xfrm>
              <a:off x="467544" y="1995686"/>
              <a:ext cx="196850" cy="157163"/>
            </a:xfrm>
            <a:prstGeom prst="can">
              <a:avLst/>
            </a:prstGeom>
            <a:solidFill>
              <a:srgbClr val="40BE67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650740" y="1668304"/>
              <a:ext cx="81144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 smtClean="0">
                  <a:solidFill>
                    <a:srgbClr val="000000"/>
                  </a:solidFill>
                  <a:latin typeface="Helvetica 45 Light" pitchFamily="34" charset="0"/>
                  <a:cs typeface="Arial" pitchFamily="34" charset="0"/>
                </a:rPr>
                <a:t>NGPoP #1</a:t>
              </a:r>
              <a:endParaRPr lang="en-US" sz="1050" dirty="0">
                <a:solidFill>
                  <a:srgbClr val="000000"/>
                </a:solidFill>
                <a:latin typeface="Helvetica 45 Light" pitchFamily="34" charset="0"/>
                <a:cs typeface="Arial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13387" y="1131590"/>
              <a:ext cx="1117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FF0000"/>
                  </a:solidFill>
                  <a:latin typeface="Helvetica 45 Light" panose="020B0403020202020204" pitchFamily="34" charset="0"/>
                </a:rPr>
                <a:t>Internal</a:t>
              </a:r>
              <a:r>
                <a:rPr lang="en-US" sz="900" dirty="0" smtClean="0">
                  <a:solidFill>
                    <a:srgbClr val="000000"/>
                  </a:solidFill>
                  <a:latin typeface="Helvetica 45 Light" panose="020B0403020202020204" pitchFamily="34" charset="0"/>
                </a:rPr>
                <a:t> source </a:t>
              </a:r>
            </a:p>
            <a:p>
              <a:pPr algn="ctr"/>
              <a:r>
                <a:rPr lang="en-US" sz="900" dirty="0" smtClean="0">
                  <a:solidFill>
                    <a:srgbClr val="000000"/>
                  </a:solidFill>
                  <a:latin typeface="Helvetica 45 Light" panose="020B0403020202020204" pitchFamily="34" charset="0"/>
                </a:rPr>
                <a:t>for Authentication</a:t>
              </a:r>
              <a:endParaRPr lang="en-US" sz="900" dirty="0">
                <a:solidFill>
                  <a:srgbClr val="000000"/>
                </a:solidFill>
                <a:latin typeface="Helvetica 45 Light" panose="020B0403020202020204" pitchFamily="34" charset="0"/>
              </a:endParaRPr>
            </a:p>
          </p:txBody>
        </p:sp>
        <p:cxnSp>
          <p:nvCxnSpPr>
            <p:cNvPr id="25" name="Connecteur droit avec flèche 24"/>
            <p:cNvCxnSpPr>
              <a:stCxn id="53" idx="0"/>
              <a:endCxn id="20" idx="2"/>
            </p:cNvCxnSpPr>
            <p:nvPr/>
          </p:nvCxnSpPr>
          <p:spPr>
            <a:xfrm flipV="1">
              <a:off x="565969" y="1500922"/>
              <a:ext cx="106362" cy="5340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35496" y="2518818"/>
              <a:ext cx="1117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FF0000"/>
                  </a:solidFill>
                  <a:latin typeface="Helvetica 45 Light" panose="020B0403020202020204" pitchFamily="34" charset="0"/>
                </a:rPr>
                <a:t>Internal</a:t>
              </a:r>
              <a:r>
                <a:rPr lang="en-US" sz="900" dirty="0" smtClean="0">
                  <a:solidFill>
                    <a:srgbClr val="000000"/>
                  </a:solidFill>
                  <a:latin typeface="Helvetica 45 Light" panose="020B0403020202020204" pitchFamily="34" charset="0"/>
                </a:rPr>
                <a:t> source </a:t>
              </a:r>
            </a:p>
            <a:p>
              <a:pPr algn="ctr"/>
              <a:r>
                <a:rPr lang="en-US" sz="900" dirty="0" smtClean="0">
                  <a:solidFill>
                    <a:srgbClr val="000000"/>
                  </a:solidFill>
                  <a:latin typeface="Helvetica 45 Light" panose="020B0403020202020204" pitchFamily="34" charset="0"/>
                </a:rPr>
                <a:t>for Authorizations</a:t>
              </a:r>
              <a:endParaRPr lang="en-US" sz="900" dirty="0">
                <a:solidFill>
                  <a:srgbClr val="000000"/>
                </a:solidFill>
                <a:latin typeface="Helvetica 45 Light" panose="020B0403020202020204" pitchFamily="34" charset="0"/>
              </a:endParaRPr>
            </a:p>
          </p:txBody>
        </p:sp>
        <p:cxnSp>
          <p:nvCxnSpPr>
            <p:cNvPr id="61" name="Connecteur droit avec flèche 60"/>
            <p:cNvCxnSpPr>
              <a:stCxn id="53" idx="3"/>
              <a:endCxn id="59" idx="0"/>
            </p:cNvCxnSpPr>
            <p:nvPr/>
          </p:nvCxnSpPr>
          <p:spPr>
            <a:xfrm>
              <a:off x="565969" y="2152849"/>
              <a:ext cx="28471" cy="36596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>
              <a:off x="1187624" y="2523663"/>
              <a:ext cx="1117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FF0000"/>
                  </a:solidFill>
                  <a:latin typeface="Helvetica 45 Light" panose="020B0403020202020204" pitchFamily="34" charset="0"/>
                </a:rPr>
                <a:t>Too few </a:t>
              </a:r>
              <a:r>
                <a:rPr lang="en-US" sz="900" dirty="0" smtClean="0">
                  <a:solidFill>
                    <a:srgbClr val="000000"/>
                  </a:solidFill>
                  <a:latin typeface="Helvetica 45 Light" panose="020B0403020202020204" pitchFamily="34" charset="0"/>
                </a:rPr>
                <a:t>roles</a:t>
              </a:r>
            </a:p>
            <a:p>
              <a:pPr algn="ctr"/>
              <a:r>
                <a:rPr lang="en-US" sz="900" dirty="0" smtClean="0">
                  <a:solidFill>
                    <a:srgbClr val="000000"/>
                  </a:solidFill>
                  <a:latin typeface="Helvetica 45 Light" panose="020B0403020202020204" pitchFamily="34" charset="0"/>
                </a:rPr>
                <a:t>for Authorizations</a:t>
              </a:r>
              <a:endParaRPr lang="en-US" sz="900" dirty="0">
                <a:solidFill>
                  <a:srgbClr val="000000"/>
                </a:solidFill>
                <a:latin typeface="Helvetica 45 Light" panose="020B0403020202020204" pitchFamily="34" charset="0"/>
              </a:endParaRPr>
            </a:p>
          </p:txBody>
        </p:sp>
        <p:cxnSp>
          <p:nvCxnSpPr>
            <p:cNvPr id="66" name="Connecteur droit avec flèche 65"/>
            <p:cNvCxnSpPr>
              <a:stCxn id="53" idx="3"/>
              <a:endCxn id="64" idx="0"/>
            </p:cNvCxnSpPr>
            <p:nvPr/>
          </p:nvCxnSpPr>
          <p:spPr>
            <a:xfrm>
              <a:off x="565969" y="2152849"/>
              <a:ext cx="1180599" cy="3708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avec flèche 75"/>
            <p:cNvCxnSpPr/>
            <p:nvPr/>
          </p:nvCxnSpPr>
          <p:spPr>
            <a:xfrm flipV="1">
              <a:off x="1331640" y="1500922"/>
              <a:ext cx="410837" cy="230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/>
            <p:cNvSpPr txBox="1"/>
            <p:nvPr/>
          </p:nvSpPr>
          <p:spPr>
            <a:xfrm>
              <a:off x="1231275" y="1133432"/>
              <a:ext cx="1117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  <a:latin typeface="Helvetica 45 Light" panose="020B0403020202020204" pitchFamily="34" charset="0"/>
                </a:rPr>
                <a:t>How to behave when </a:t>
              </a:r>
              <a:r>
                <a:rPr lang="en-US" sz="900" dirty="0" smtClean="0">
                  <a:solidFill>
                    <a:srgbClr val="FF0000"/>
                  </a:solidFill>
                  <a:latin typeface="Helvetica 45 Light" panose="020B0403020202020204" pitchFamily="34" charset="0"/>
                </a:rPr>
                <a:t>multi-DCs</a:t>
              </a:r>
              <a:endParaRPr lang="en-US" sz="900" dirty="0">
                <a:solidFill>
                  <a:srgbClr val="FF0000"/>
                </a:solidFill>
                <a:latin typeface="Helvetica 45 Light" panose="020B0403020202020204" pitchFamily="34" charset="0"/>
              </a:endParaRPr>
            </a:p>
          </p:txBody>
        </p:sp>
      </p:grpSp>
      <p:sp>
        <p:nvSpPr>
          <p:cNvPr id="80" name="ZoneTexte 79"/>
          <p:cNvSpPr txBox="1"/>
          <p:nvPr/>
        </p:nvSpPr>
        <p:spPr>
          <a:xfrm>
            <a:off x="3118881" y="1629006"/>
            <a:ext cx="1169278" cy="3488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B050"/>
                </a:solidFill>
                <a:latin typeface="Helvetica 45 Light" pitchFamily="34" charset="0"/>
                <a:cs typeface="Arial" pitchFamily="34" charset="0"/>
              </a:rPr>
              <a:t>Moon* as external PDP</a:t>
            </a:r>
            <a:endParaRPr lang="en-US" sz="1100" b="1" dirty="0">
              <a:solidFill>
                <a:srgbClr val="00B050"/>
              </a:solidFill>
              <a:latin typeface="Helvetica 45 Light" pitchFamily="34" charset="0"/>
              <a:cs typeface="Arial" pitchFamily="34" charset="0"/>
            </a:endParaRPr>
          </a:p>
        </p:txBody>
      </p:sp>
      <p:cxnSp>
        <p:nvCxnSpPr>
          <p:cNvPr id="29" name="Connecteur droit avec flèche 28"/>
          <p:cNvCxnSpPr>
            <a:endCxn id="6" idx="3"/>
          </p:cNvCxnSpPr>
          <p:nvPr/>
        </p:nvCxnSpPr>
        <p:spPr>
          <a:xfrm flipH="1" flipV="1">
            <a:off x="4263250" y="1293185"/>
            <a:ext cx="548438" cy="17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708488" y="1116694"/>
            <a:ext cx="9845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B050"/>
                </a:solidFill>
              </a:rPr>
              <a:t>InfraAsCode</a:t>
            </a:r>
            <a:endParaRPr lang="en-US" sz="105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1" animBg="1"/>
      <p:bldP spid="10" grpId="0"/>
      <p:bldP spid="11" grpId="0" animBg="1"/>
      <p:bldP spid="12" grpId="0" animBg="1"/>
      <p:bldP spid="12" grpId="1" animBg="1"/>
      <p:bldP spid="13" grpId="0" animBg="1"/>
      <p:bldP spid="14" grpId="1" animBg="1"/>
      <p:bldP spid="15" grpId="0"/>
      <p:bldP spid="16" grpId="0" animBg="1"/>
      <p:bldP spid="4" grpId="0" animBg="1"/>
      <p:bldP spid="72" grpId="0" animBg="1"/>
      <p:bldP spid="73" grpId="1"/>
      <p:bldP spid="74" grpId="0"/>
      <p:bldP spid="80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8179" y="1347614"/>
            <a:ext cx="7148197" cy="1584175"/>
          </a:xfrm>
          <a:ln>
            <a:noFill/>
          </a:ln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6000" b="1" dirty="0" smtClean="0">
                <a:solidFill>
                  <a:schemeClr val="accent1"/>
                </a:solidFill>
              </a:rPr>
              <a:t>IAM4Virtualization </a:t>
            </a:r>
            <a:br>
              <a:rPr lang="en-US" sz="6000" b="1" dirty="0" smtClean="0">
                <a:solidFill>
                  <a:schemeClr val="accent1"/>
                </a:solidFill>
              </a:rPr>
            </a:br>
            <a:r>
              <a:rPr lang="en-US" sz="6000" b="1" dirty="0" smtClean="0">
                <a:solidFill>
                  <a:srgbClr val="92D050"/>
                </a:solidFill>
              </a:rPr>
              <a:t>Moon </a:t>
            </a:r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  <a:t>context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Helvetica 45 Light" panose="020B04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78"/>
            <a:ext cx="8656290" cy="107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56" y="3773711"/>
            <a:ext cx="2986088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72" y="3845719"/>
            <a:ext cx="2894013" cy="64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728" y="339727"/>
            <a:ext cx="3224160" cy="287807"/>
          </a:xfrm>
        </p:spPr>
        <p:txBody>
          <a:bodyPr/>
          <a:lstStyle/>
          <a:p>
            <a:r>
              <a:rPr lang="en-US" dirty="0" smtClean="0"/>
              <a:t>Moon logical datamodel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6845885" y="627534"/>
            <a:ext cx="1152495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 Domain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999095" y="1114027"/>
            <a:ext cx="1182953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 Projects</a:t>
            </a:r>
          </a:p>
        </p:txBody>
      </p:sp>
      <p:cxnSp>
        <p:nvCxnSpPr>
          <p:cNvPr id="6" name="Connecteur droit avec flèche 5"/>
          <p:cNvCxnSpPr>
            <a:stCxn id="4" idx="2"/>
            <a:endCxn id="5" idx="0"/>
          </p:cNvCxnSpPr>
          <p:nvPr/>
        </p:nvCxnSpPr>
        <p:spPr>
          <a:xfrm flipH="1">
            <a:off x="6590572" y="842978"/>
            <a:ext cx="831561" cy="27104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745048" y="1114027"/>
            <a:ext cx="1003416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 Users</a:t>
            </a:r>
          </a:p>
        </p:txBody>
      </p:sp>
      <p:cxnSp>
        <p:nvCxnSpPr>
          <p:cNvPr id="8" name="Connecteur droit avec flèche 7"/>
          <p:cNvCxnSpPr>
            <a:stCxn id="4" idx="2"/>
            <a:endCxn id="7" idx="0"/>
          </p:cNvCxnSpPr>
          <p:nvPr/>
        </p:nvCxnSpPr>
        <p:spPr>
          <a:xfrm>
            <a:off x="7422133" y="842978"/>
            <a:ext cx="824623" cy="27104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182048" y="842978"/>
            <a:ext cx="453650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covers</a:t>
            </a:r>
          </a:p>
        </p:txBody>
      </p:sp>
      <p:cxnSp>
        <p:nvCxnSpPr>
          <p:cNvPr id="10" name="Connecteur en angle 9"/>
          <p:cNvCxnSpPr>
            <a:stCxn id="7" idx="2"/>
            <a:endCxn id="5" idx="2"/>
          </p:cNvCxnSpPr>
          <p:nvPr/>
        </p:nvCxnSpPr>
        <p:spPr>
          <a:xfrm rot="5400000">
            <a:off x="7418664" y="501379"/>
            <a:ext cx="12700" cy="1656184"/>
          </a:xfrm>
          <a:prstGeom prst="bentConnector3">
            <a:avLst>
              <a:gd name="adj1" fmla="val 180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674007" y="1546024"/>
            <a:ext cx="1502014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Roles == Assignments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76056" y="2357992"/>
            <a:ext cx="1173398" cy="3847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Project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for system scoping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45967" y="2349511"/>
            <a:ext cx="1706942" cy="3847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XX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Project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for project scoping</a:t>
            </a:r>
          </a:p>
        </p:txBody>
      </p:sp>
      <p:cxnSp>
        <p:nvCxnSpPr>
          <p:cNvPr id="14" name="Connecteur droit 13"/>
          <p:cNvCxnSpPr>
            <a:endCxn id="12" idx="0"/>
          </p:cNvCxnSpPr>
          <p:nvPr/>
        </p:nvCxnSpPr>
        <p:spPr>
          <a:xfrm flipH="1">
            <a:off x="5662755" y="1335821"/>
            <a:ext cx="586699" cy="102217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endCxn id="13" idx="0"/>
          </p:cNvCxnSpPr>
          <p:nvPr/>
        </p:nvCxnSpPr>
        <p:spPr>
          <a:xfrm>
            <a:off x="6249454" y="1335821"/>
            <a:ext cx="949984" cy="10136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200968" y="2118353"/>
            <a:ext cx="1048364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Role == ‘admin’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724445" y="2118352"/>
            <a:ext cx="1192634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Role == ‘member’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35482" y="1107677"/>
            <a:ext cx="1092342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sz="14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339751" y="1107677"/>
            <a:ext cx="864098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olicy</a:t>
            </a:r>
            <a:endParaRPr lang="en-US" sz="14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983714" y="1107677"/>
            <a:ext cx="732302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PDP</a:t>
            </a:r>
            <a:endParaRPr lang="en-US" sz="14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35482" y="1707061"/>
            <a:ext cx="1092342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rule</a:t>
            </a:r>
            <a:endParaRPr lang="en-US" sz="14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cteur droit avec flèche 22"/>
          <p:cNvCxnSpPr>
            <a:stCxn id="18" idx="2"/>
            <a:endCxn id="21" idx="0"/>
          </p:cNvCxnSpPr>
          <p:nvPr/>
        </p:nvCxnSpPr>
        <p:spPr>
          <a:xfrm>
            <a:off x="981653" y="1323121"/>
            <a:ext cx="0" cy="383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91466" y="2139702"/>
            <a:ext cx="792088" cy="3077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</a:p>
          <a:p>
            <a:pPr algn="ctr"/>
            <a:r>
              <a:rPr lang="en-US" sz="1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endParaRPr lang="en-US" sz="10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07744" y="2485662"/>
            <a:ext cx="792088" cy="3077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</a:p>
          <a:p>
            <a:pPr algn="ctr"/>
            <a:r>
              <a:rPr lang="en-US" sz="1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endParaRPr lang="en-US" sz="10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515602" y="2829223"/>
            <a:ext cx="792088" cy="3077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  <a:p>
            <a:pPr algn="ctr"/>
            <a:r>
              <a:rPr lang="en-US" sz="1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endParaRPr lang="en-US" sz="10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necteur droit avec flèche 27"/>
          <p:cNvCxnSpPr>
            <a:stCxn id="21" idx="2"/>
            <a:endCxn id="25" idx="0"/>
          </p:cNvCxnSpPr>
          <p:nvPr/>
        </p:nvCxnSpPr>
        <p:spPr>
          <a:xfrm>
            <a:off x="981653" y="1922505"/>
            <a:ext cx="222135" cy="563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1" idx="2"/>
            <a:endCxn id="26" idx="0"/>
          </p:cNvCxnSpPr>
          <p:nvPr/>
        </p:nvCxnSpPr>
        <p:spPr>
          <a:xfrm>
            <a:off x="981653" y="1922505"/>
            <a:ext cx="929993" cy="906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21" idx="2"/>
            <a:endCxn id="24" idx="0"/>
          </p:cNvCxnSpPr>
          <p:nvPr/>
        </p:nvCxnSpPr>
        <p:spPr>
          <a:xfrm flipH="1">
            <a:off x="687510" y="1922505"/>
            <a:ext cx="294143" cy="217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18" idx="3"/>
            <a:endCxn id="19" idx="1"/>
          </p:cNvCxnSpPr>
          <p:nvPr/>
        </p:nvCxnSpPr>
        <p:spPr>
          <a:xfrm>
            <a:off x="1527824" y="1215399"/>
            <a:ext cx="8119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475656" y="1021694"/>
            <a:ext cx="864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Instantiate s Authz model</a:t>
            </a:r>
            <a:endParaRPr lang="en-US" sz="900" dirty="0"/>
          </a:p>
        </p:txBody>
      </p:sp>
      <p:sp>
        <p:nvSpPr>
          <p:cNvPr id="39" name="Pensées 38"/>
          <p:cNvSpPr/>
          <p:nvPr/>
        </p:nvSpPr>
        <p:spPr>
          <a:xfrm>
            <a:off x="2123728" y="1851670"/>
            <a:ext cx="1368152" cy="808738"/>
          </a:xfrm>
          <a:prstGeom prst="cloudCallout">
            <a:avLst>
              <a:gd name="adj1" fmla="val -2076"/>
              <a:gd name="adj2" fmla="val -110378"/>
            </a:avLst>
          </a:prstGeom>
          <a:solidFill>
            <a:srgbClr val="C2E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Define the meta rules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63838"/>
            <a:ext cx="3184989" cy="163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38" y="3188433"/>
            <a:ext cx="4328914" cy="182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Connecteur droit avec flèche 41"/>
          <p:cNvCxnSpPr>
            <a:stCxn id="19" idx="3"/>
          </p:cNvCxnSpPr>
          <p:nvPr/>
        </p:nvCxnSpPr>
        <p:spPr>
          <a:xfrm>
            <a:off x="3203849" y="1215399"/>
            <a:ext cx="7798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3303591" y="1037083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Supports</a:t>
            </a:r>
          </a:p>
          <a:p>
            <a:r>
              <a:rPr lang="en-US" sz="900" dirty="0" smtClean="0"/>
              <a:t>a policy</a:t>
            </a:r>
            <a:endParaRPr lang="en-US" sz="900" dirty="0"/>
          </a:p>
        </p:txBody>
      </p:sp>
      <p:cxnSp>
        <p:nvCxnSpPr>
          <p:cNvPr id="50" name="Connecteur droit avec flèche 49"/>
          <p:cNvCxnSpPr>
            <a:stCxn id="20" idx="3"/>
            <a:endCxn id="5" idx="1"/>
          </p:cNvCxnSpPr>
          <p:nvPr/>
        </p:nvCxnSpPr>
        <p:spPr>
          <a:xfrm>
            <a:off x="4716016" y="1215399"/>
            <a:ext cx="1283079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4824093" y="1037083"/>
            <a:ext cx="864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Provide</a:t>
            </a:r>
          </a:p>
          <a:p>
            <a:r>
              <a:rPr lang="en-US" sz="900" dirty="0" smtClean="0"/>
              <a:t>security features to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1278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38" grpId="0"/>
      <p:bldP spid="39" grpId="0" animBg="1"/>
      <p:bldP spid="43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728" y="339727"/>
            <a:ext cx="5096368" cy="287807"/>
          </a:xfrm>
        </p:spPr>
        <p:txBody>
          <a:bodyPr/>
          <a:lstStyle/>
          <a:p>
            <a:r>
              <a:rPr lang="en-US" dirty="0" smtClean="0"/>
              <a:t>Moon RBAC on its datamodel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6845885" y="627534"/>
            <a:ext cx="1152495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 Domain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999095" y="1114027"/>
            <a:ext cx="1182953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 Projects</a:t>
            </a:r>
          </a:p>
        </p:txBody>
      </p:sp>
      <p:cxnSp>
        <p:nvCxnSpPr>
          <p:cNvPr id="6" name="Connecteur droit avec flèche 5"/>
          <p:cNvCxnSpPr>
            <a:stCxn id="4" idx="2"/>
            <a:endCxn id="5" idx="0"/>
          </p:cNvCxnSpPr>
          <p:nvPr/>
        </p:nvCxnSpPr>
        <p:spPr>
          <a:xfrm flipH="1">
            <a:off x="6590572" y="842978"/>
            <a:ext cx="831561" cy="27104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745048" y="1114027"/>
            <a:ext cx="1003416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 Users</a:t>
            </a:r>
          </a:p>
        </p:txBody>
      </p:sp>
      <p:cxnSp>
        <p:nvCxnSpPr>
          <p:cNvPr id="8" name="Connecteur droit avec flèche 7"/>
          <p:cNvCxnSpPr>
            <a:stCxn id="4" idx="2"/>
            <a:endCxn id="7" idx="0"/>
          </p:cNvCxnSpPr>
          <p:nvPr/>
        </p:nvCxnSpPr>
        <p:spPr>
          <a:xfrm>
            <a:off x="7422133" y="842978"/>
            <a:ext cx="824623" cy="27104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182048" y="842978"/>
            <a:ext cx="453650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covers</a:t>
            </a:r>
          </a:p>
        </p:txBody>
      </p:sp>
      <p:cxnSp>
        <p:nvCxnSpPr>
          <p:cNvPr id="10" name="Connecteur en angle 9"/>
          <p:cNvCxnSpPr>
            <a:stCxn id="7" idx="2"/>
            <a:endCxn id="5" idx="2"/>
          </p:cNvCxnSpPr>
          <p:nvPr/>
        </p:nvCxnSpPr>
        <p:spPr>
          <a:xfrm rot="5400000">
            <a:off x="7418664" y="501379"/>
            <a:ext cx="12700" cy="1656184"/>
          </a:xfrm>
          <a:prstGeom prst="bentConnector3">
            <a:avLst>
              <a:gd name="adj1" fmla="val 180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674007" y="1546024"/>
            <a:ext cx="1502014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Roles == Assignments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76056" y="2357992"/>
            <a:ext cx="1173398" cy="384721"/>
          </a:xfrm>
          <a:prstGeom prst="rect">
            <a:avLst/>
          </a:prstGeom>
          <a:solidFill>
            <a:srgbClr val="C2E49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Project</a:t>
            </a:r>
            <a:b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system scoping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45967" y="2349511"/>
            <a:ext cx="1706942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i="1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XX</a:t>
            </a:r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Project</a:t>
            </a:r>
            <a:b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project scoping</a:t>
            </a:r>
          </a:p>
        </p:txBody>
      </p:sp>
      <p:cxnSp>
        <p:nvCxnSpPr>
          <p:cNvPr id="14" name="Connecteur droit 13"/>
          <p:cNvCxnSpPr>
            <a:endCxn id="12" idx="0"/>
          </p:cNvCxnSpPr>
          <p:nvPr/>
        </p:nvCxnSpPr>
        <p:spPr>
          <a:xfrm flipH="1">
            <a:off x="5662755" y="1335821"/>
            <a:ext cx="586699" cy="102217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endCxn id="13" idx="0"/>
          </p:cNvCxnSpPr>
          <p:nvPr/>
        </p:nvCxnSpPr>
        <p:spPr>
          <a:xfrm>
            <a:off x="6249454" y="1335821"/>
            <a:ext cx="949984" cy="10136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200968" y="2118353"/>
            <a:ext cx="1048364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Role == ‘admin’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724445" y="2118352"/>
            <a:ext cx="1192634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Role == ‘member’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35482" y="1107677"/>
            <a:ext cx="1092342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39751" y="1107677"/>
            <a:ext cx="864098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olicy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983714" y="1107677"/>
            <a:ext cx="732302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PDP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35482" y="1707061"/>
            <a:ext cx="1092342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rule</a:t>
            </a:r>
          </a:p>
        </p:txBody>
      </p:sp>
      <p:cxnSp>
        <p:nvCxnSpPr>
          <p:cNvPr id="23" name="Connecteur droit avec flèche 22"/>
          <p:cNvCxnSpPr>
            <a:stCxn id="18" idx="2"/>
            <a:endCxn id="21" idx="0"/>
          </p:cNvCxnSpPr>
          <p:nvPr/>
        </p:nvCxnSpPr>
        <p:spPr>
          <a:xfrm>
            <a:off x="981653" y="1323121"/>
            <a:ext cx="0" cy="383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91466" y="2139702"/>
            <a:ext cx="792088" cy="3077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</a:p>
          <a:p>
            <a:pPr algn="ctr"/>
            <a:r>
              <a:rPr lang="en-US" sz="1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07744" y="2485662"/>
            <a:ext cx="792088" cy="3077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</a:p>
          <a:p>
            <a:pPr algn="ctr"/>
            <a:r>
              <a:rPr lang="en-US" sz="1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515602" y="2829223"/>
            <a:ext cx="792088" cy="3077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  <a:p>
            <a:pPr algn="ctr"/>
            <a:r>
              <a:rPr lang="en-US" sz="1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</a:p>
        </p:txBody>
      </p:sp>
      <p:cxnSp>
        <p:nvCxnSpPr>
          <p:cNvPr id="28" name="Connecteur droit avec flèche 27"/>
          <p:cNvCxnSpPr>
            <a:stCxn id="21" idx="2"/>
            <a:endCxn id="25" idx="0"/>
          </p:cNvCxnSpPr>
          <p:nvPr/>
        </p:nvCxnSpPr>
        <p:spPr>
          <a:xfrm>
            <a:off x="981653" y="1922505"/>
            <a:ext cx="222135" cy="563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1" idx="2"/>
            <a:endCxn id="26" idx="0"/>
          </p:cNvCxnSpPr>
          <p:nvPr/>
        </p:nvCxnSpPr>
        <p:spPr>
          <a:xfrm>
            <a:off x="981653" y="1922505"/>
            <a:ext cx="929993" cy="906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21" idx="2"/>
            <a:endCxn id="24" idx="0"/>
          </p:cNvCxnSpPr>
          <p:nvPr/>
        </p:nvCxnSpPr>
        <p:spPr>
          <a:xfrm flipH="1">
            <a:off x="687510" y="1922505"/>
            <a:ext cx="294143" cy="217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18" idx="3"/>
            <a:endCxn id="19" idx="1"/>
          </p:cNvCxnSpPr>
          <p:nvPr/>
        </p:nvCxnSpPr>
        <p:spPr>
          <a:xfrm>
            <a:off x="1527824" y="1215399"/>
            <a:ext cx="8119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475656" y="1021694"/>
            <a:ext cx="864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</a:rPr>
              <a:t>Instantiate s Authz model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9" name="Pensées 38"/>
          <p:cNvSpPr/>
          <p:nvPr/>
        </p:nvSpPr>
        <p:spPr>
          <a:xfrm>
            <a:off x="2123728" y="1851670"/>
            <a:ext cx="1368152" cy="808738"/>
          </a:xfrm>
          <a:prstGeom prst="cloudCallout">
            <a:avLst>
              <a:gd name="adj1" fmla="val -2076"/>
              <a:gd name="adj2" fmla="val -110378"/>
            </a:avLst>
          </a:prstGeom>
          <a:solidFill>
            <a:srgbClr val="C2E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rgbClr val="000000"/>
                </a:solidFill>
              </a:rPr>
              <a:t>Define the meta rules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2" name="Connecteur droit avec flèche 41"/>
          <p:cNvCxnSpPr>
            <a:stCxn id="19" idx="3"/>
          </p:cNvCxnSpPr>
          <p:nvPr/>
        </p:nvCxnSpPr>
        <p:spPr>
          <a:xfrm>
            <a:off x="3203849" y="1215399"/>
            <a:ext cx="7798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3303591" y="1037083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</a:rPr>
              <a:t>Supports</a:t>
            </a:r>
          </a:p>
          <a:p>
            <a:r>
              <a:rPr lang="en-US" sz="900" dirty="0" smtClean="0">
                <a:solidFill>
                  <a:srgbClr val="000000"/>
                </a:solidFill>
              </a:rPr>
              <a:t>a policy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50" name="Connecteur droit avec flèche 49"/>
          <p:cNvCxnSpPr>
            <a:stCxn id="20" idx="3"/>
            <a:endCxn id="5" idx="1"/>
          </p:cNvCxnSpPr>
          <p:nvPr/>
        </p:nvCxnSpPr>
        <p:spPr>
          <a:xfrm>
            <a:off x="4716016" y="1215399"/>
            <a:ext cx="1283079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4824093" y="1037083"/>
            <a:ext cx="864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</a:rPr>
              <a:t>Provide</a:t>
            </a:r>
          </a:p>
          <a:p>
            <a:r>
              <a:rPr lang="en-US" sz="900" dirty="0" smtClean="0">
                <a:solidFill>
                  <a:srgbClr val="000000"/>
                </a:solidFill>
              </a:rPr>
              <a:t>security features to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2" name="Flèche droite 21"/>
          <p:cNvSpPr/>
          <p:nvPr/>
        </p:nvSpPr>
        <p:spPr>
          <a:xfrm>
            <a:off x="435482" y="3651870"/>
            <a:ext cx="2480334" cy="576064"/>
          </a:xfrm>
          <a:prstGeom prst="rightArrow">
            <a:avLst/>
          </a:prstGeom>
          <a:solidFill>
            <a:srgbClr val="C2E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400" dirty="0" smtClean="0"/>
              <a:t>As security enterprise expert</a:t>
            </a:r>
            <a:endParaRPr lang="en-US" sz="1400" dirty="0"/>
          </a:p>
        </p:txBody>
      </p:sp>
      <p:sp>
        <p:nvSpPr>
          <p:cNvPr id="40" name="Flèche droite 39"/>
          <p:cNvSpPr/>
          <p:nvPr/>
        </p:nvSpPr>
        <p:spPr>
          <a:xfrm>
            <a:off x="2877221" y="3651870"/>
            <a:ext cx="3121874" cy="576064"/>
          </a:xfrm>
          <a:prstGeom prst="rightArrow">
            <a:avLst/>
          </a:prstGeom>
          <a:solidFill>
            <a:srgbClr val="C2E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As security architect</a:t>
            </a:r>
            <a:endParaRPr lang="en-US" sz="1400" dirty="0"/>
          </a:p>
        </p:txBody>
      </p:sp>
      <p:sp>
        <p:nvSpPr>
          <p:cNvPr id="41" name="Flèche droite 40"/>
          <p:cNvSpPr/>
          <p:nvPr/>
        </p:nvSpPr>
        <p:spPr>
          <a:xfrm rot="20349057">
            <a:off x="5903334" y="3134847"/>
            <a:ext cx="2056339" cy="576064"/>
          </a:xfrm>
          <a:prstGeom prst="rightArrow">
            <a:avLst/>
          </a:prstGeom>
          <a:solidFill>
            <a:srgbClr val="C2E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For the Cloud itself</a:t>
            </a:r>
            <a:endParaRPr lang="en-US" sz="1400" dirty="0"/>
          </a:p>
        </p:txBody>
      </p:sp>
      <p:sp>
        <p:nvSpPr>
          <p:cNvPr id="44" name="Flèche droite 43"/>
          <p:cNvSpPr/>
          <p:nvPr/>
        </p:nvSpPr>
        <p:spPr>
          <a:xfrm rot="902151">
            <a:off x="5957048" y="4052757"/>
            <a:ext cx="2056339" cy="57606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For the project itself</a:t>
            </a:r>
            <a:endParaRPr lang="en-US" sz="1400" dirty="0"/>
          </a:p>
        </p:txBody>
      </p:sp>
      <p:sp>
        <p:nvSpPr>
          <p:cNvPr id="27" name="Virage 26"/>
          <p:cNvSpPr/>
          <p:nvPr/>
        </p:nvSpPr>
        <p:spPr>
          <a:xfrm rot="12464996">
            <a:off x="4804717" y="4030656"/>
            <a:ext cx="1621072" cy="698809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 rot="1557388">
            <a:off x="4705024" y="4397860"/>
            <a:ext cx="1600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</a:rPr>
              <a:t>Optional dynamic scope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0" grpId="0" animBg="1"/>
      <p:bldP spid="41" grpId="0" animBg="1"/>
      <p:bldP spid="44" grpId="0" animBg="1"/>
      <p:bldP spid="27" grpId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Connecteur droit avec flèche 70"/>
          <p:cNvCxnSpPr>
            <a:stCxn id="20" idx="3"/>
          </p:cNvCxnSpPr>
          <p:nvPr/>
        </p:nvCxnSpPr>
        <p:spPr>
          <a:xfrm>
            <a:off x="3648118" y="2350877"/>
            <a:ext cx="2143337" cy="991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940424" y="3183877"/>
            <a:ext cx="3456384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788024" y="3031477"/>
            <a:ext cx="3456384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788024" y="627534"/>
            <a:ext cx="3456384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728" y="339727"/>
            <a:ext cx="5096368" cy="287807"/>
          </a:xfrm>
        </p:spPr>
        <p:txBody>
          <a:bodyPr/>
          <a:lstStyle/>
          <a:p>
            <a:r>
              <a:rPr lang="en-US" dirty="0" smtClean="0"/>
              <a:t>Moon RBAC on its datamodel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5639055" y="3081954"/>
            <a:ext cx="1182953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 Projects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07515" y="3771205"/>
            <a:ext cx="1173398" cy="384721"/>
          </a:xfrm>
          <a:prstGeom prst="rect">
            <a:avLst/>
          </a:prstGeom>
          <a:solidFill>
            <a:srgbClr val="C2E49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Project</a:t>
            </a:r>
            <a:b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system scoping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21442" y="3762724"/>
            <a:ext cx="1706942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i="1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XX</a:t>
            </a:r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Project</a:t>
            </a:r>
            <a:b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project scoping</a:t>
            </a:r>
          </a:p>
        </p:txBody>
      </p:sp>
      <p:cxnSp>
        <p:nvCxnSpPr>
          <p:cNvPr id="14" name="Connecteur droit 13"/>
          <p:cNvCxnSpPr>
            <a:stCxn id="5" idx="2"/>
            <a:endCxn id="12" idx="0"/>
          </p:cNvCxnSpPr>
          <p:nvPr/>
        </p:nvCxnSpPr>
        <p:spPr>
          <a:xfrm flipH="1">
            <a:off x="5494214" y="3297398"/>
            <a:ext cx="736318" cy="4738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5" idx="2"/>
            <a:endCxn id="13" idx="0"/>
          </p:cNvCxnSpPr>
          <p:nvPr/>
        </p:nvCxnSpPr>
        <p:spPr>
          <a:xfrm>
            <a:off x="6230532" y="3297398"/>
            <a:ext cx="944381" cy="46532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032427" y="3531566"/>
            <a:ext cx="1048364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Role == ‘admin’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555904" y="3531565"/>
            <a:ext cx="1192634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Role == ‘member’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67544" y="2243155"/>
            <a:ext cx="1092342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892190" y="2243155"/>
            <a:ext cx="864098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olicy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915816" y="2243155"/>
            <a:ext cx="732302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PDP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67544" y="2842539"/>
            <a:ext cx="1092342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rule</a:t>
            </a:r>
          </a:p>
        </p:txBody>
      </p:sp>
      <p:cxnSp>
        <p:nvCxnSpPr>
          <p:cNvPr id="23" name="Connecteur droit avec flèche 22"/>
          <p:cNvCxnSpPr>
            <a:stCxn id="18" idx="2"/>
            <a:endCxn id="21" idx="0"/>
          </p:cNvCxnSpPr>
          <p:nvPr/>
        </p:nvCxnSpPr>
        <p:spPr>
          <a:xfrm>
            <a:off x="1013715" y="2458599"/>
            <a:ext cx="0" cy="383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18" idx="3"/>
            <a:endCxn id="19" idx="1"/>
          </p:cNvCxnSpPr>
          <p:nvPr/>
        </p:nvCxnSpPr>
        <p:spPr>
          <a:xfrm>
            <a:off x="1559886" y="2350877"/>
            <a:ext cx="3323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ensées 38"/>
          <p:cNvSpPr/>
          <p:nvPr/>
        </p:nvSpPr>
        <p:spPr>
          <a:xfrm>
            <a:off x="1676167" y="2699116"/>
            <a:ext cx="1179863" cy="664722"/>
          </a:xfrm>
          <a:prstGeom prst="cloudCallout">
            <a:avLst>
              <a:gd name="adj1" fmla="val 11888"/>
              <a:gd name="adj2" fmla="val -78156"/>
            </a:avLst>
          </a:prstGeom>
          <a:solidFill>
            <a:srgbClr val="C2E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rgbClr val="000000"/>
                </a:solidFill>
              </a:rPr>
              <a:t>Define the meta rules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2" name="Connecteur droit avec flèche 41"/>
          <p:cNvCxnSpPr>
            <a:stCxn id="19" idx="3"/>
            <a:endCxn id="20" idx="1"/>
          </p:cNvCxnSpPr>
          <p:nvPr/>
        </p:nvCxnSpPr>
        <p:spPr>
          <a:xfrm>
            <a:off x="2756288" y="2350877"/>
            <a:ext cx="1595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20" idx="3"/>
            <a:endCxn id="5" idx="1"/>
          </p:cNvCxnSpPr>
          <p:nvPr/>
        </p:nvCxnSpPr>
        <p:spPr>
          <a:xfrm>
            <a:off x="3648118" y="2350877"/>
            <a:ext cx="1990937" cy="838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4168332" y="2139702"/>
            <a:ext cx="864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</a:rPr>
              <a:t>Provide</a:t>
            </a:r>
          </a:p>
          <a:p>
            <a:r>
              <a:rPr lang="en-US" sz="900" dirty="0" smtClean="0">
                <a:solidFill>
                  <a:srgbClr val="000000"/>
                </a:solidFill>
              </a:rPr>
              <a:t>security features to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9512" y="1851670"/>
            <a:ext cx="3576683" cy="1656184"/>
          </a:xfrm>
          <a:prstGeom prst="rect">
            <a:avLst/>
          </a:prstGeom>
          <a:noFill/>
          <a:ln>
            <a:solidFill>
              <a:srgbClr val="C2E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ZoneTexte 45"/>
          <p:cNvSpPr txBox="1"/>
          <p:nvPr/>
        </p:nvSpPr>
        <p:spPr>
          <a:xfrm>
            <a:off x="954562" y="1634524"/>
            <a:ext cx="26935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Centralized AuthZ management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646546" y="1634524"/>
            <a:ext cx="1182953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 Projects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907514" y="884737"/>
            <a:ext cx="1173398" cy="384721"/>
          </a:xfrm>
          <a:prstGeom prst="rect">
            <a:avLst/>
          </a:prstGeom>
          <a:solidFill>
            <a:srgbClr val="C2E49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Project</a:t>
            </a:r>
            <a:b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system scoping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6139374" y="876256"/>
            <a:ext cx="1985865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i="1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</a:t>
            </a:r>
            <a:r>
              <a:rPr lang="en-US" sz="1400" i="1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</a:t>
            </a:r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b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project scoping</a:t>
            </a:r>
          </a:p>
        </p:txBody>
      </p:sp>
      <p:cxnSp>
        <p:nvCxnSpPr>
          <p:cNvPr id="52" name="Connecteur droit 51"/>
          <p:cNvCxnSpPr>
            <a:stCxn id="47" idx="0"/>
            <a:endCxn id="48" idx="2"/>
          </p:cNvCxnSpPr>
          <p:nvPr/>
        </p:nvCxnSpPr>
        <p:spPr>
          <a:xfrm flipH="1" flipV="1">
            <a:off x="5494213" y="1269458"/>
            <a:ext cx="743810" cy="3650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>
            <a:stCxn id="47" idx="0"/>
            <a:endCxn id="49" idx="2"/>
          </p:cNvCxnSpPr>
          <p:nvPr/>
        </p:nvCxnSpPr>
        <p:spPr>
          <a:xfrm flipV="1">
            <a:off x="6238023" y="1260977"/>
            <a:ext cx="894284" cy="37354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stCxn id="20" idx="3"/>
            <a:endCxn id="47" idx="1"/>
          </p:cNvCxnSpPr>
          <p:nvPr/>
        </p:nvCxnSpPr>
        <p:spPr>
          <a:xfrm flipV="1">
            <a:off x="3648118" y="1742246"/>
            <a:ext cx="1998428" cy="608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5115728" y="2067694"/>
            <a:ext cx="34868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single policy at “system scoping” on all the Regions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5115728" y="2233776"/>
            <a:ext cx="3416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one single policy at “project scoping” for the tenants deployed onto the various Regions, per customer’s context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5168463" y="373618"/>
            <a:ext cx="26935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Region #1 as OpenStack deployment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138780" y="4443958"/>
            <a:ext cx="26935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Region #n as OpenStack deployment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7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49" grpId="0" animBg="1"/>
      <p:bldP spid="66" grpId="0"/>
      <p:bldP spid="67" grpId="0"/>
    </p:bldLst>
  </p:timing>
</p:sld>
</file>

<file path=ppt/theme/theme1.xml><?xml version="1.0" encoding="utf-8"?>
<a:theme xmlns:a="http://schemas.openxmlformats.org/drawingml/2006/main" name="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R_OBS-template_external.potx" id="{8E63A4C0-0D5B-4AB0-9B17-28650E3A1109}" vid="{213D95EF-7056-43E0-9767-0E799F788926}"/>
    </a:ext>
  </a:extLst>
</a:theme>
</file>

<file path=ppt/theme/theme10.xml><?xml version="1.0" encoding="utf-8"?>
<a:theme xmlns:a="http://schemas.openxmlformats.org/drawingml/2006/main" name="10_ODN-TD-VNFs_White confidential slides_Templat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11.xml><?xml version="1.0" encoding="utf-8"?>
<a:theme xmlns:a="http://schemas.openxmlformats.org/drawingml/2006/main" name="12_ODN-TD-VNFs_White confidential slides_Templat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ppt/theme/theme12.xml><?xml version="1.0" encoding="utf-8"?>
<a:theme xmlns:a="http://schemas.openxmlformats.org/drawingml/2006/main" name="1_masque vierge">
  <a:themeElements>
    <a:clrScheme name="Benutzerdefiniert 4">
      <a:dk1>
        <a:srgbClr val="000000"/>
      </a:dk1>
      <a:lt1>
        <a:srgbClr val="FFFFFF"/>
      </a:lt1>
      <a:dk2>
        <a:srgbClr val="E43417"/>
      </a:dk2>
      <a:lt2>
        <a:srgbClr val="D9DADB"/>
      </a:lt2>
      <a:accent1>
        <a:srgbClr val="661A11"/>
      </a:accent1>
      <a:accent2>
        <a:srgbClr val="8D2823"/>
      </a:accent2>
      <a:accent3>
        <a:srgbClr val="C55436"/>
      </a:accent3>
      <a:accent4>
        <a:srgbClr val="872D1D"/>
      </a:accent4>
      <a:accent5>
        <a:srgbClr val="CB2B20"/>
      </a:accent5>
      <a:accent6>
        <a:srgbClr val="FF9900"/>
      </a:accent6>
      <a:hlink>
        <a:srgbClr val="E20074"/>
      </a:hlink>
      <a:folHlink>
        <a:srgbClr val="6465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tIns="90000" bIns="90000" rtlCol="0" anchor="ctr"/>
      <a:lstStyle>
        <a:defPPr algn="ctr">
          <a:spcBef>
            <a:spcPts val="500"/>
          </a:spcBef>
          <a:defRPr dirty="0" err="1">
            <a:latin typeface="Arial" pitchFamily="34" charset="0"/>
            <a:cs typeface="Arial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0" tIns="0" rIns="0" bIns="0" numCol="2"/>
      <a:lstStyle>
        <a:defPPr marL="346075" indent="-342900">
          <a:spcBef>
            <a:spcPct val="25000"/>
          </a:spcBef>
          <a:buClr>
            <a:srgbClr val="E43417"/>
          </a:buClr>
          <a:buSzPct val="80000"/>
          <a:buFont typeface="Arial" pitchFamily="34" charset="0"/>
          <a:buChar char="•"/>
          <a:defRPr sz="1600" dirty="0" smtClean="0">
            <a:solidFill>
              <a:srgbClr val="00B050"/>
            </a:solidFill>
            <a:ea typeface="Geneva"/>
            <a:cs typeface="Geneva"/>
          </a:defRPr>
        </a:defPPr>
      </a:lstStyle>
    </a:txDef>
  </a:objectDefaults>
  <a:extraClrSchemeLst>
    <a:extraClrScheme>
      <a:clrScheme name="masque vierg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vierge 2">
        <a:dk1>
          <a:srgbClr val="000000"/>
        </a:dk1>
        <a:lt1>
          <a:srgbClr val="FFFFFF"/>
        </a:lt1>
        <a:dk2>
          <a:srgbClr val="E43417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1F497D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R_OBS-template_external.potx" id="{8E63A4C0-0D5B-4AB0-9B17-28650E3A1109}" vid="{213D95EF-7056-43E0-9767-0E799F788926}"/>
    </a:ext>
  </a:extLst>
</a:theme>
</file>

<file path=ppt/theme/theme14.xml><?xml version="1.0" encoding="utf-8"?>
<a:theme xmlns:a="http://schemas.openxmlformats.org/drawingml/2006/main" name="6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R_OBS-template_external.potx" id="{8E63A4C0-0D5B-4AB0-9B17-28650E3A1109}" vid="{213D95EF-7056-43E0-9767-0E799F788926}"/>
    </a:ext>
  </a:extLst>
</a:theme>
</file>

<file path=ppt/theme/theme15.xml><?xml version="1.0" encoding="utf-8"?>
<a:theme xmlns:a="http://schemas.openxmlformats.org/drawingml/2006/main" name="7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R_OBS-template_external.potx" id="{8E63A4C0-0D5B-4AB0-9B17-28650E3A1109}" vid="{213D95EF-7056-43E0-9767-0E799F788926}"/>
    </a:ext>
  </a:extLst>
</a:theme>
</file>

<file path=ppt/theme/theme16.xml><?xml version="1.0" encoding="utf-8"?>
<a:theme xmlns:a="http://schemas.openxmlformats.org/drawingml/2006/main" name="13_ODN-TD-VNFs_White confidential slides_Templat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ppt/theme/theme17.xml><?xml version="1.0" encoding="utf-8"?>
<a:theme xmlns:a="http://schemas.openxmlformats.org/drawingml/2006/main" name="14_ODN-TD-VNFs_White confidential slides_Templat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RA_Template_Beta_external_110816.potx" id="{096397F8-02DF-40E4-AEB9-88A0052F30F0}" vid="{AA36791E-F7D8-46B6-BCF9-C51758B3B430}"/>
    </a:ext>
  </a:extLst>
</a:theme>
</file>

<file path=ppt/theme/theme3.xml><?xml version="1.0" encoding="utf-8"?>
<a:theme xmlns:a="http://schemas.openxmlformats.org/drawingml/2006/main" name="9_ODN-TD-VNFs_White confidential slides_Templat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4.xml><?xml version="1.0" encoding="utf-8"?>
<a:theme xmlns:a="http://schemas.openxmlformats.org/drawingml/2006/main" name="11_ODN-TD-VNFs_White confidential slides_Templat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ppt/theme/theme5.xml><?xml version="1.0" encoding="utf-8"?>
<a:theme xmlns:a="http://schemas.openxmlformats.org/drawingml/2006/main" name="3_ODN-TD-VNFs_White confidential slides_Templat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6.xml><?xml version="1.0" encoding="utf-8"?>
<a:theme xmlns:a="http://schemas.openxmlformats.org/drawingml/2006/main" name="8_ODN-TD-VNFs_White confidential slides_Templat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7.xml><?xml version="1.0" encoding="utf-8"?>
<a:theme xmlns:a="http://schemas.openxmlformats.org/drawingml/2006/main" name="2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R_OBS-template_external.potx" id="{8E63A4C0-0D5B-4AB0-9B17-28650E3A1109}" vid="{213D95EF-7056-43E0-9767-0E799F788926}"/>
    </a:ext>
  </a:extLst>
</a:theme>
</file>

<file path=ppt/theme/theme8.xml><?xml version="1.0" encoding="utf-8"?>
<a:theme xmlns:a="http://schemas.openxmlformats.org/drawingml/2006/main" name="3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R_OBS-template_external.potx" id="{8E63A4C0-0D5B-4AB0-9B17-28650E3A1109}" vid="{213D95EF-7056-43E0-9767-0E799F788926}"/>
    </a:ext>
  </a:extLst>
</a:theme>
</file>

<file path=ppt/theme/theme9.xml><?xml version="1.0" encoding="utf-8"?>
<a:theme xmlns:a="http://schemas.openxmlformats.org/drawingml/2006/main" name="5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RA_Template_Beta_external_110816.potx" id="{096397F8-02DF-40E4-AEB9-88A0052F30F0}" vid="{AA36791E-F7D8-46B6-BCF9-C51758B3B4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33572</TotalTime>
  <Words>608</Words>
  <Application>Microsoft Office PowerPoint</Application>
  <PresentationFormat>Affichage à l'écran (16:9)</PresentationFormat>
  <Paragraphs>162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17</vt:i4>
      </vt:variant>
      <vt:variant>
        <vt:lpstr>Titres des diapositives</vt:lpstr>
      </vt:variant>
      <vt:variant>
        <vt:i4>9</vt:i4>
      </vt:variant>
    </vt:vector>
  </HeadingPairs>
  <TitlesOfParts>
    <vt:vector size="26" baseType="lpstr">
      <vt:lpstr>blank</vt:lpstr>
      <vt:lpstr>1_blank</vt:lpstr>
      <vt:lpstr>9_ODN-TD-VNFs_White confidential slides_Template</vt:lpstr>
      <vt:lpstr>11_ODN-TD-VNFs_White confidential slides_Template</vt:lpstr>
      <vt:lpstr>3_ODN-TD-VNFs_White confidential slides_Template</vt:lpstr>
      <vt:lpstr>8_ODN-TD-VNFs_White confidential slides_Template</vt:lpstr>
      <vt:lpstr>2_blank</vt:lpstr>
      <vt:lpstr>3_blank</vt:lpstr>
      <vt:lpstr>5_blank</vt:lpstr>
      <vt:lpstr>10_ODN-TD-VNFs_White confidential slides_Template</vt:lpstr>
      <vt:lpstr>12_ODN-TD-VNFs_White confidential slides_Template</vt:lpstr>
      <vt:lpstr>1_masque vierge</vt:lpstr>
      <vt:lpstr>4_blank</vt:lpstr>
      <vt:lpstr>6_blank</vt:lpstr>
      <vt:lpstr>7_blank</vt:lpstr>
      <vt:lpstr>13_ODN-TD-VNFs_White confidential slides_Template</vt:lpstr>
      <vt:lpstr>14_ODN-TD-VNFs_White confidential slides_Template</vt:lpstr>
      <vt:lpstr>HIS: Hosting Infrastructure Services IAM 4 Virtualization Moon focus see https://plazza.orange.com/docs/DOC-660649 and </vt:lpstr>
      <vt:lpstr>Présentation PowerPoint</vt:lpstr>
      <vt:lpstr>One OpenStack deployment via RH Director is one OPST/Region</vt:lpstr>
      <vt:lpstr>OpenStack deployment via RH Director allocate one OPST/Domain</vt:lpstr>
      <vt:lpstr>Keystone is a local database: issues when IAM &amp; ACM for the IaaS</vt:lpstr>
      <vt:lpstr>Présentation PowerPoint</vt:lpstr>
      <vt:lpstr>Moon logical datamodel</vt:lpstr>
      <vt:lpstr>Moon RBAC on its datamodel</vt:lpstr>
      <vt:lpstr>Moon RBAC on its datamodel</vt:lpstr>
    </vt:vector>
  </TitlesOfParts>
  <Company>ORANGE FT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ALLES David IMT/OLPS</dc:creator>
  <cp:lastModifiedBy>ALLES David IMT/OLPS</cp:lastModifiedBy>
  <cp:revision>327</cp:revision>
  <cp:lastPrinted>2017-11-03T10:35:50Z</cp:lastPrinted>
  <dcterms:created xsi:type="dcterms:W3CDTF">2017-10-16T07:54:28Z</dcterms:created>
  <dcterms:modified xsi:type="dcterms:W3CDTF">2018-02-01T12:05:48Z</dcterms:modified>
</cp:coreProperties>
</file>